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895" r:id="rId2"/>
    <p:sldId id="1938" r:id="rId3"/>
    <p:sldId id="1876" r:id="rId4"/>
    <p:sldId id="1930" r:id="rId5"/>
    <p:sldId id="1948" r:id="rId6"/>
    <p:sldId id="1929" r:id="rId7"/>
    <p:sldId id="1912" r:id="rId8"/>
    <p:sldId id="1847" r:id="rId9"/>
    <p:sldId id="1898" r:id="rId10"/>
    <p:sldId id="1925" r:id="rId11"/>
    <p:sldId id="1939" r:id="rId12"/>
    <p:sldId id="1940" r:id="rId13"/>
    <p:sldId id="1949" r:id="rId14"/>
    <p:sldId id="1944" r:id="rId15"/>
    <p:sldId id="1950" r:id="rId16"/>
    <p:sldId id="1951" r:id="rId17"/>
    <p:sldId id="1883" r:id="rId18"/>
    <p:sldId id="1791" r:id="rId19"/>
    <p:sldId id="1927" r:id="rId20"/>
    <p:sldId id="1945" r:id="rId21"/>
    <p:sldId id="1946" r:id="rId22"/>
    <p:sldId id="1947" r:id="rId23"/>
    <p:sldId id="1884" r:id="rId24"/>
    <p:sldId id="1900" r:id="rId25"/>
    <p:sldId id="1906" r:id="rId26"/>
    <p:sldId id="385" r:id="rId27"/>
    <p:sldId id="1935" r:id="rId28"/>
    <p:sldId id="1941" r:id="rId29"/>
    <p:sldId id="1942" r:id="rId30"/>
    <p:sldId id="391" r:id="rId31"/>
    <p:sldId id="1943" r:id="rId32"/>
    <p:sldId id="191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κiζs_緈鍢" initials="κ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B7C"/>
    <a:srgbClr val="D1B69B"/>
    <a:srgbClr val="58B692"/>
    <a:srgbClr val="DCC8B4"/>
    <a:srgbClr val="DDC7B5"/>
    <a:srgbClr val="E6D6C9"/>
    <a:srgbClr val="008386"/>
    <a:srgbClr val="FCFCFC"/>
    <a:srgbClr val="F7F7F7"/>
    <a:srgbClr val="C7E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90" autoAdjust="0"/>
    <p:restoredTop sz="95244" autoAdjust="0"/>
  </p:normalViewPr>
  <p:slideViewPr>
    <p:cSldViewPr>
      <p:cViewPr varScale="1">
        <p:scale>
          <a:sx n="96" d="100"/>
          <a:sy n="96" d="100"/>
        </p:scale>
        <p:origin x="168" y="864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995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1216A-7A78-4F6E-AA82-29CFEC344375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DDCEE-B938-4AE8-98CF-EB91900D4C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5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6B68A-6829-4462-AE1C-23173783F840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56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7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4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0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文中提到在分布式环境中对强化学习智能体进行异步训练</a:t>
            </a:r>
          </a:p>
          <a:p>
            <a:r>
              <a:rPr lang="zh-CN" altLang="en-US" dirty="0"/>
              <a:t>比</a:t>
            </a:r>
            <a:r>
              <a:rPr lang="en-US" altLang="zh-CN" dirty="0"/>
              <a:t>DQN</a:t>
            </a:r>
            <a:r>
              <a:rPr lang="zh-CN" altLang="en-US" dirty="0"/>
              <a:t>要更强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0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文中提到在分布式环境中对强化学习智能体进行异步训练</a:t>
            </a:r>
          </a:p>
          <a:p>
            <a:r>
              <a:rPr lang="zh-CN" altLang="en-US" dirty="0"/>
              <a:t>比</a:t>
            </a:r>
            <a:r>
              <a:rPr lang="en-US" altLang="zh-CN" dirty="0"/>
              <a:t>DQN</a:t>
            </a:r>
            <a:r>
              <a:rPr lang="zh-CN" altLang="en-US" dirty="0"/>
              <a:t>要更强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4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文中提到在分布式环境中对强化学习智能体进行异步训练</a:t>
            </a:r>
          </a:p>
          <a:p>
            <a:r>
              <a:rPr lang="zh-CN" altLang="en-US" dirty="0"/>
              <a:t>比</a:t>
            </a:r>
            <a:r>
              <a:rPr lang="en-US" altLang="zh-CN" dirty="0"/>
              <a:t>DQN</a:t>
            </a:r>
            <a:r>
              <a:rPr lang="zh-CN" altLang="en-US" dirty="0"/>
              <a:t>要更强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12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8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22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35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4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64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8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0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5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5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69E05-33B4-4031-B6A0-786CF90A18A7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7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3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DDCEE-B938-4AE8-98CF-EB91900D4C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06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27952" y="696344"/>
            <a:ext cx="10136096" cy="546531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st="76200" dir="5400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450032" y="1143169"/>
            <a:ext cx="9291936" cy="4571663"/>
          </a:xfrm>
          <a:prstGeom prst="rect">
            <a:avLst/>
          </a:prstGeom>
          <a:solidFill>
            <a:schemeClr val="bg1"/>
          </a:solidFill>
          <a:ln w="19050">
            <a:solidFill>
              <a:srgbClr val="E8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5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28704" y="319315"/>
            <a:ext cx="11534592" cy="621937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22515" y="505420"/>
            <a:ext cx="11146971" cy="5847160"/>
          </a:xfrm>
          <a:prstGeom prst="rect">
            <a:avLst/>
          </a:prstGeom>
          <a:solidFill>
            <a:schemeClr val="bg1"/>
          </a:solidFill>
          <a:ln w="19050">
            <a:solidFill>
              <a:srgbClr val="E8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30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 userDrawn="1"/>
        </p:nvSpPr>
        <p:spPr bwMode="auto">
          <a:xfrm>
            <a:off x="-2196" y="1588"/>
            <a:ext cx="2959414" cy="3417070"/>
          </a:xfrm>
          <a:custGeom>
            <a:avLst/>
            <a:gdLst>
              <a:gd name="T0" fmla="*/ 0 w 2024"/>
              <a:gd name="T1" fmla="*/ 0 h 2337"/>
              <a:gd name="T2" fmla="*/ 0 w 2024"/>
              <a:gd name="T3" fmla="*/ 2337 h 2337"/>
              <a:gd name="T4" fmla="*/ 2024 w 2024"/>
              <a:gd name="T5" fmla="*/ 0 h 2337"/>
              <a:gd name="T6" fmla="*/ 0 w 2024"/>
              <a:gd name="T7" fmla="*/ 0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4" h="2337">
                <a:moveTo>
                  <a:pt x="0" y="0"/>
                </a:moveTo>
                <a:lnTo>
                  <a:pt x="0" y="2337"/>
                </a:lnTo>
                <a:lnTo>
                  <a:pt x="202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任意多边形 2"/>
          <p:cNvSpPr>
            <a:spLocks/>
          </p:cNvSpPr>
          <p:nvPr userDrawn="1"/>
        </p:nvSpPr>
        <p:spPr bwMode="auto">
          <a:xfrm>
            <a:off x="0" y="1588"/>
            <a:ext cx="7577420" cy="6856413"/>
          </a:xfrm>
          <a:custGeom>
            <a:avLst/>
            <a:gdLst>
              <a:gd name="connsiteX0" fmla="*/ 1804307 w 7571070"/>
              <a:gd name="connsiteY0" fmla="*/ 0 h 6856413"/>
              <a:gd name="connsiteX1" fmla="*/ 7571070 w 7571070"/>
              <a:gd name="connsiteY1" fmla="*/ 0 h 6856413"/>
              <a:gd name="connsiteX2" fmla="*/ 1635483 w 7571070"/>
              <a:gd name="connsiteY2" fmla="*/ 6856413 h 6856413"/>
              <a:gd name="connsiteX3" fmla="*/ 0 w 7571070"/>
              <a:gd name="connsiteY3" fmla="*/ 6856413 h 6856413"/>
              <a:gd name="connsiteX4" fmla="*/ 0 w 7571070"/>
              <a:gd name="connsiteY4" fmla="*/ 2085041 h 6856413"/>
              <a:gd name="connsiteX5" fmla="*/ 1804307 w 7571070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1070" h="6856413">
                <a:moveTo>
                  <a:pt x="1804307" y="0"/>
                </a:moveTo>
                <a:lnTo>
                  <a:pt x="7571070" y="0"/>
                </a:lnTo>
                <a:lnTo>
                  <a:pt x="1635483" y="6856413"/>
                </a:lnTo>
                <a:lnTo>
                  <a:pt x="0" y="6856413"/>
                </a:lnTo>
                <a:lnTo>
                  <a:pt x="0" y="2085041"/>
                </a:lnTo>
                <a:lnTo>
                  <a:pt x="1804307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" name="任意多边形 3"/>
          <p:cNvSpPr>
            <a:spLocks/>
          </p:cNvSpPr>
          <p:nvPr userDrawn="1"/>
        </p:nvSpPr>
        <p:spPr bwMode="auto">
          <a:xfrm>
            <a:off x="6350" y="1588"/>
            <a:ext cx="9797941" cy="6856413"/>
          </a:xfrm>
          <a:custGeom>
            <a:avLst/>
            <a:gdLst>
              <a:gd name="connsiteX0" fmla="*/ 4031178 w 9797941"/>
              <a:gd name="connsiteY0" fmla="*/ 0 h 6856413"/>
              <a:gd name="connsiteX1" fmla="*/ 9797941 w 9797941"/>
              <a:gd name="connsiteY1" fmla="*/ 0 h 6856413"/>
              <a:gd name="connsiteX2" fmla="*/ 3862355 w 9797941"/>
              <a:gd name="connsiteY2" fmla="*/ 6856413 h 6856413"/>
              <a:gd name="connsiteX3" fmla="*/ 0 w 9797941"/>
              <a:gd name="connsiteY3" fmla="*/ 6856413 h 6856413"/>
              <a:gd name="connsiteX4" fmla="*/ 0 w 9797941"/>
              <a:gd name="connsiteY4" fmla="*/ 4654058 h 6856413"/>
              <a:gd name="connsiteX5" fmla="*/ 4031178 w 9797941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97941" h="6856413">
                <a:moveTo>
                  <a:pt x="4031178" y="0"/>
                </a:moveTo>
                <a:lnTo>
                  <a:pt x="9797941" y="0"/>
                </a:lnTo>
                <a:lnTo>
                  <a:pt x="3862355" y="6856413"/>
                </a:lnTo>
                <a:lnTo>
                  <a:pt x="0" y="6856413"/>
                </a:lnTo>
                <a:lnTo>
                  <a:pt x="0" y="4654058"/>
                </a:lnTo>
                <a:lnTo>
                  <a:pt x="403117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任意多边形 4"/>
          <p:cNvSpPr>
            <a:spLocks/>
          </p:cNvSpPr>
          <p:nvPr userDrawn="1"/>
        </p:nvSpPr>
        <p:spPr bwMode="auto">
          <a:xfrm>
            <a:off x="160524" y="1588"/>
            <a:ext cx="12031477" cy="6856413"/>
          </a:xfrm>
          <a:custGeom>
            <a:avLst/>
            <a:gdLst>
              <a:gd name="connsiteX0" fmla="*/ 5937190 w 12031477"/>
              <a:gd name="connsiteY0" fmla="*/ 0 h 6856413"/>
              <a:gd name="connsiteX1" fmla="*/ 12031477 w 12031477"/>
              <a:gd name="connsiteY1" fmla="*/ 0 h 6856413"/>
              <a:gd name="connsiteX2" fmla="*/ 12031477 w 12031477"/>
              <a:gd name="connsiteY2" fmla="*/ 1522109 h 6856413"/>
              <a:gd name="connsiteX3" fmla="*/ 7413353 w 12031477"/>
              <a:gd name="connsiteY3" fmla="*/ 6856413 h 6856413"/>
              <a:gd name="connsiteX4" fmla="*/ 0 w 12031477"/>
              <a:gd name="connsiteY4" fmla="*/ 6856413 h 6856413"/>
              <a:gd name="connsiteX5" fmla="*/ 5937190 w 12031477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477" h="6856413">
                <a:moveTo>
                  <a:pt x="5937190" y="0"/>
                </a:moveTo>
                <a:lnTo>
                  <a:pt x="12031477" y="0"/>
                </a:lnTo>
                <a:lnTo>
                  <a:pt x="12031477" y="1522109"/>
                </a:lnTo>
                <a:lnTo>
                  <a:pt x="7413353" y="6856413"/>
                </a:lnTo>
                <a:lnTo>
                  <a:pt x="0" y="6856413"/>
                </a:lnTo>
                <a:lnTo>
                  <a:pt x="593719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" name="任意多边形 5"/>
          <p:cNvSpPr>
            <a:spLocks/>
          </p:cNvSpPr>
          <p:nvPr userDrawn="1"/>
        </p:nvSpPr>
        <p:spPr bwMode="auto">
          <a:xfrm>
            <a:off x="5267994" y="1588"/>
            <a:ext cx="6924007" cy="6856413"/>
          </a:xfrm>
          <a:custGeom>
            <a:avLst/>
            <a:gdLst>
              <a:gd name="connsiteX0" fmla="*/ 5935586 w 6924007"/>
              <a:gd name="connsiteY0" fmla="*/ 0 h 6856413"/>
              <a:gd name="connsiteX1" fmla="*/ 6924007 w 6924007"/>
              <a:gd name="connsiteY1" fmla="*/ 0 h 6856413"/>
              <a:gd name="connsiteX2" fmla="*/ 6924007 w 6924007"/>
              <a:gd name="connsiteY2" fmla="*/ 3424381 h 6856413"/>
              <a:gd name="connsiteX3" fmla="*/ 3954530 w 6924007"/>
              <a:gd name="connsiteY3" fmla="*/ 6856413 h 6856413"/>
              <a:gd name="connsiteX4" fmla="*/ 0 w 6924007"/>
              <a:gd name="connsiteY4" fmla="*/ 6856413 h 6856413"/>
              <a:gd name="connsiteX5" fmla="*/ 5935586 w 6924007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4007" h="6856413">
                <a:moveTo>
                  <a:pt x="5935586" y="0"/>
                </a:moveTo>
                <a:lnTo>
                  <a:pt x="6924007" y="0"/>
                </a:lnTo>
                <a:lnTo>
                  <a:pt x="6924007" y="3424381"/>
                </a:lnTo>
                <a:lnTo>
                  <a:pt x="3954530" y="6856413"/>
                </a:lnTo>
                <a:lnTo>
                  <a:pt x="0" y="6856413"/>
                </a:lnTo>
                <a:lnTo>
                  <a:pt x="593558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任意多边形 6"/>
          <p:cNvSpPr>
            <a:spLocks/>
          </p:cNvSpPr>
          <p:nvPr userDrawn="1"/>
        </p:nvSpPr>
        <p:spPr bwMode="auto">
          <a:xfrm>
            <a:off x="7573876" y="1523697"/>
            <a:ext cx="4618124" cy="5334304"/>
          </a:xfrm>
          <a:custGeom>
            <a:avLst/>
            <a:gdLst>
              <a:gd name="connsiteX0" fmla="*/ 4618124 w 4618124"/>
              <a:gd name="connsiteY0" fmla="*/ 0 h 5334304"/>
              <a:gd name="connsiteX1" fmla="*/ 4618124 w 4618124"/>
              <a:gd name="connsiteY1" fmla="*/ 760324 h 5334304"/>
              <a:gd name="connsiteX2" fmla="*/ 660310 w 4618124"/>
              <a:gd name="connsiteY2" fmla="*/ 5334304 h 5334304"/>
              <a:gd name="connsiteX3" fmla="*/ 0 w 4618124"/>
              <a:gd name="connsiteY3" fmla="*/ 5334304 h 5334304"/>
              <a:gd name="connsiteX4" fmla="*/ 4618124 w 4618124"/>
              <a:gd name="connsiteY4" fmla="*/ 0 h 533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8124" h="5334304">
                <a:moveTo>
                  <a:pt x="4618124" y="0"/>
                </a:moveTo>
                <a:lnTo>
                  <a:pt x="4618124" y="760324"/>
                </a:lnTo>
                <a:lnTo>
                  <a:pt x="660310" y="5334304"/>
                </a:lnTo>
                <a:lnTo>
                  <a:pt x="0" y="5334304"/>
                </a:lnTo>
                <a:lnTo>
                  <a:pt x="46181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318866" y="1589"/>
            <a:ext cx="7873134" cy="6856412"/>
            <a:chOff x="2828321" y="1588"/>
            <a:chExt cx="9363679" cy="8154471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828321" y="1588"/>
              <a:ext cx="9363679" cy="8154471"/>
            </a:xfrm>
            <a:custGeom>
              <a:avLst/>
              <a:gdLst>
                <a:gd name="T0" fmla="*/ 6404 w 6404"/>
                <a:gd name="T1" fmla="*/ 0 h 5577"/>
                <a:gd name="T2" fmla="*/ 4827 w 6404"/>
                <a:gd name="T3" fmla="*/ 0 h 5577"/>
                <a:gd name="T4" fmla="*/ 0 w 6404"/>
                <a:gd name="T5" fmla="*/ 5577 h 5577"/>
                <a:gd name="T6" fmla="*/ 5239 w 6404"/>
                <a:gd name="T7" fmla="*/ 5577 h 5577"/>
                <a:gd name="T8" fmla="*/ 6404 w 6404"/>
                <a:gd name="T9" fmla="*/ 4229 h 5577"/>
                <a:gd name="T10" fmla="*/ 6404 w 6404"/>
                <a:gd name="T11" fmla="*/ 0 h 5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04" h="5577">
                  <a:moveTo>
                    <a:pt x="6404" y="0"/>
                  </a:moveTo>
                  <a:lnTo>
                    <a:pt x="4827" y="0"/>
                  </a:lnTo>
                  <a:lnTo>
                    <a:pt x="0" y="5577"/>
                  </a:lnTo>
                  <a:lnTo>
                    <a:pt x="5239" y="5577"/>
                  </a:lnTo>
                  <a:lnTo>
                    <a:pt x="6404" y="4229"/>
                  </a:lnTo>
                  <a:lnTo>
                    <a:pt x="6404" y="0"/>
                  </a:lnTo>
                  <a:close/>
                </a:path>
              </a:pathLst>
            </a:custGeom>
            <a:solidFill>
              <a:srgbClr val="008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10488582" y="2810399"/>
              <a:ext cx="1703418" cy="5345660"/>
            </a:xfrm>
            <a:custGeom>
              <a:avLst/>
              <a:gdLst>
                <a:gd name="T0" fmla="*/ 1165 w 1165"/>
                <a:gd name="T1" fmla="*/ 0 h 3656"/>
                <a:gd name="T2" fmla="*/ 1165 w 1165"/>
                <a:gd name="T3" fmla="*/ 0 h 3656"/>
                <a:gd name="T4" fmla="*/ 1165 w 1165"/>
                <a:gd name="T5" fmla="*/ 421 h 3656"/>
                <a:gd name="T6" fmla="*/ 1165 w 1165"/>
                <a:gd name="T7" fmla="*/ 2308 h 3656"/>
                <a:gd name="T8" fmla="*/ 0 w 1165"/>
                <a:gd name="T9" fmla="*/ 3656 h 3656"/>
                <a:gd name="T10" fmla="*/ 910 w 1165"/>
                <a:gd name="T11" fmla="*/ 3656 h 3656"/>
                <a:gd name="T12" fmla="*/ 1165 w 1165"/>
                <a:gd name="T13" fmla="*/ 3360 h 3656"/>
                <a:gd name="T14" fmla="*/ 1165 w 1165"/>
                <a:gd name="T15" fmla="*/ 0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5" h="3656">
                  <a:moveTo>
                    <a:pt x="1165" y="0"/>
                  </a:moveTo>
                  <a:lnTo>
                    <a:pt x="1165" y="0"/>
                  </a:lnTo>
                  <a:lnTo>
                    <a:pt x="1165" y="421"/>
                  </a:lnTo>
                  <a:lnTo>
                    <a:pt x="1165" y="2308"/>
                  </a:lnTo>
                  <a:lnTo>
                    <a:pt x="0" y="3656"/>
                  </a:lnTo>
                  <a:lnTo>
                    <a:pt x="910" y="3656"/>
                  </a:lnTo>
                  <a:lnTo>
                    <a:pt x="1165" y="336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66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任意多边形 10"/>
          <p:cNvSpPr>
            <a:spLocks/>
          </p:cNvSpPr>
          <p:nvPr userDrawn="1"/>
        </p:nvSpPr>
        <p:spPr bwMode="auto">
          <a:xfrm>
            <a:off x="8687990" y="2810399"/>
            <a:ext cx="3504011" cy="4047602"/>
          </a:xfrm>
          <a:custGeom>
            <a:avLst/>
            <a:gdLst>
              <a:gd name="connsiteX0" fmla="*/ 3504011 w 3504011"/>
              <a:gd name="connsiteY0" fmla="*/ 0 h 4047602"/>
              <a:gd name="connsiteX1" fmla="*/ 3504011 w 3504011"/>
              <a:gd name="connsiteY1" fmla="*/ 615570 h 4047602"/>
              <a:gd name="connsiteX2" fmla="*/ 534533 w 3504011"/>
              <a:gd name="connsiteY2" fmla="*/ 4047602 h 4047602"/>
              <a:gd name="connsiteX3" fmla="*/ 0 w 3504011"/>
              <a:gd name="connsiteY3" fmla="*/ 4047602 h 4047602"/>
              <a:gd name="connsiteX4" fmla="*/ 3504011 w 3504011"/>
              <a:gd name="connsiteY4" fmla="*/ 0 h 40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011" h="4047602">
                <a:moveTo>
                  <a:pt x="3504011" y="0"/>
                </a:moveTo>
                <a:lnTo>
                  <a:pt x="3504011" y="615570"/>
                </a:lnTo>
                <a:lnTo>
                  <a:pt x="534533" y="4047602"/>
                </a:lnTo>
                <a:lnTo>
                  <a:pt x="0" y="4047602"/>
                </a:lnTo>
                <a:lnTo>
                  <a:pt x="3504011" y="0"/>
                </a:lnTo>
                <a:close/>
              </a:path>
            </a:pathLst>
          </a:custGeom>
          <a:solidFill>
            <a:srgbClr val="63B1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任意多边形 11"/>
          <p:cNvSpPr>
            <a:spLocks/>
          </p:cNvSpPr>
          <p:nvPr userDrawn="1"/>
        </p:nvSpPr>
        <p:spPr bwMode="auto">
          <a:xfrm>
            <a:off x="5285540" y="1588"/>
            <a:ext cx="6906461" cy="6856413"/>
          </a:xfrm>
          <a:custGeom>
            <a:avLst/>
            <a:gdLst>
              <a:gd name="connsiteX0" fmla="*/ 5935586 w 6906461"/>
              <a:gd name="connsiteY0" fmla="*/ 0 h 6856413"/>
              <a:gd name="connsiteX1" fmla="*/ 6906461 w 6906461"/>
              <a:gd name="connsiteY1" fmla="*/ 0 h 6856413"/>
              <a:gd name="connsiteX2" fmla="*/ 6906461 w 6906461"/>
              <a:gd name="connsiteY2" fmla="*/ 3789921 h 6856413"/>
              <a:gd name="connsiteX3" fmla="*/ 4254998 w 6906461"/>
              <a:gd name="connsiteY3" fmla="*/ 6856413 h 6856413"/>
              <a:gd name="connsiteX4" fmla="*/ 0 w 6906461"/>
              <a:gd name="connsiteY4" fmla="*/ 6856413 h 6856413"/>
              <a:gd name="connsiteX5" fmla="*/ 5935586 w 6906461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461" h="6856413">
                <a:moveTo>
                  <a:pt x="5935586" y="0"/>
                </a:moveTo>
                <a:lnTo>
                  <a:pt x="6906461" y="0"/>
                </a:lnTo>
                <a:lnTo>
                  <a:pt x="6906461" y="3789921"/>
                </a:lnTo>
                <a:lnTo>
                  <a:pt x="4254998" y="6856413"/>
                </a:lnTo>
                <a:lnTo>
                  <a:pt x="0" y="6856413"/>
                </a:lnTo>
                <a:lnTo>
                  <a:pt x="5935586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任意多边形 12"/>
          <p:cNvSpPr>
            <a:spLocks/>
          </p:cNvSpPr>
          <p:nvPr userDrawn="1"/>
        </p:nvSpPr>
        <p:spPr bwMode="auto">
          <a:xfrm>
            <a:off x="3643532" y="1588"/>
            <a:ext cx="8548468" cy="6856413"/>
          </a:xfrm>
          <a:custGeom>
            <a:avLst/>
            <a:gdLst>
              <a:gd name="connsiteX0" fmla="*/ 5935586 w 8548468"/>
              <a:gd name="connsiteY0" fmla="*/ 0 h 6856413"/>
              <a:gd name="connsiteX1" fmla="*/ 8548468 w 8548468"/>
              <a:gd name="connsiteY1" fmla="*/ 0 h 6856413"/>
              <a:gd name="connsiteX2" fmla="*/ 8548468 w 8548468"/>
              <a:gd name="connsiteY2" fmla="*/ 1894961 h 6856413"/>
              <a:gd name="connsiteX3" fmla="*/ 4255728 w 8548468"/>
              <a:gd name="connsiteY3" fmla="*/ 6856413 h 6856413"/>
              <a:gd name="connsiteX4" fmla="*/ 0 w 8548468"/>
              <a:gd name="connsiteY4" fmla="*/ 6856413 h 6856413"/>
              <a:gd name="connsiteX5" fmla="*/ 5935586 w 8548468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48468" h="6856413">
                <a:moveTo>
                  <a:pt x="5935586" y="0"/>
                </a:moveTo>
                <a:lnTo>
                  <a:pt x="8548468" y="0"/>
                </a:lnTo>
                <a:lnTo>
                  <a:pt x="8548468" y="1894961"/>
                </a:lnTo>
                <a:lnTo>
                  <a:pt x="4255728" y="6856413"/>
                </a:lnTo>
                <a:lnTo>
                  <a:pt x="0" y="6856413"/>
                </a:lnTo>
                <a:lnTo>
                  <a:pt x="593558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" name="任意多边形 13"/>
          <p:cNvSpPr>
            <a:spLocks/>
          </p:cNvSpPr>
          <p:nvPr userDrawn="1"/>
        </p:nvSpPr>
        <p:spPr bwMode="auto">
          <a:xfrm>
            <a:off x="906462" y="1588"/>
            <a:ext cx="11285539" cy="6856413"/>
          </a:xfrm>
          <a:custGeom>
            <a:avLst/>
            <a:gdLst>
              <a:gd name="connsiteX0" fmla="*/ 5938416 w 11285539"/>
              <a:gd name="connsiteY0" fmla="*/ 0 h 6856413"/>
              <a:gd name="connsiteX1" fmla="*/ 11285539 w 11285539"/>
              <a:gd name="connsiteY1" fmla="*/ 0 h 6856413"/>
              <a:gd name="connsiteX2" fmla="*/ 11285539 w 11285539"/>
              <a:gd name="connsiteY2" fmla="*/ 141830 h 6856413"/>
              <a:gd name="connsiteX3" fmla="*/ 5471543 w 11285539"/>
              <a:gd name="connsiteY3" fmla="*/ 6856413 h 6856413"/>
              <a:gd name="connsiteX4" fmla="*/ 0 w 11285539"/>
              <a:gd name="connsiteY4" fmla="*/ 6856413 h 6856413"/>
              <a:gd name="connsiteX5" fmla="*/ 5938416 w 11285539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539" h="6856413">
                <a:moveTo>
                  <a:pt x="5938416" y="0"/>
                </a:moveTo>
                <a:lnTo>
                  <a:pt x="11285539" y="0"/>
                </a:lnTo>
                <a:lnTo>
                  <a:pt x="11285539" y="141830"/>
                </a:lnTo>
                <a:lnTo>
                  <a:pt x="5471543" y="6856413"/>
                </a:lnTo>
                <a:lnTo>
                  <a:pt x="0" y="6856413"/>
                </a:lnTo>
                <a:lnTo>
                  <a:pt x="5938416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5" name="任意多边形 14"/>
          <p:cNvSpPr>
            <a:spLocks/>
          </p:cNvSpPr>
          <p:nvPr userDrawn="1"/>
        </p:nvSpPr>
        <p:spPr bwMode="auto">
          <a:xfrm>
            <a:off x="6350" y="1588"/>
            <a:ext cx="9509895" cy="6856413"/>
          </a:xfrm>
          <a:custGeom>
            <a:avLst/>
            <a:gdLst>
              <a:gd name="connsiteX0" fmla="*/ 3858643 w 9509895"/>
              <a:gd name="connsiteY0" fmla="*/ 0 h 6856413"/>
              <a:gd name="connsiteX1" fmla="*/ 9509895 w 9509895"/>
              <a:gd name="connsiteY1" fmla="*/ 0 h 6856413"/>
              <a:gd name="connsiteX2" fmla="*/ 3575538 w 9509895"/>
              <a:gd name="connsiteY2" fmla="*/ 6856413 h 6856413"/>
              <a:gd name="connsiteX3" fmla="*/ 0 w 9509895"/>
              <a:gd name="connsiteY3" fmla="*/ 6856413 h 6856413"/>
              <a:gd name="connsiteX4" fmla="*/ 0 w 9509895"/>
              <a:gd name="connsiteY4" fmla="*/ 4453742 h 6856413"/>
              <a:gd name="connsiteX5" fmla="*/ 3858643 w 9509895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09895" h="6856413">
                <a:moveTo>
                  <a:pt x="3858643" y="0"/>
                </a:moveTo>
                <a:lnTo>
                  <a:pt x="9509895" y="0"/>
                </a:lnTo>
                <a:lnTo>
                  <a:pt x="3575538" y="6856413"/>
                </a:lnTo>
                <a:lnTo>
                  <a:pt x="0" y="6856413"/>
                </a:lnTo>
                <a:lnTo>
                  <a:pt x="0" y="4453742"/>
                </a:lnTo>
                <a:lnTo>
                  <a:pt x="3858643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6" name="任意多边形 15"/>
          <p:cNvSpPr>
            <a:spLocks/>
          </p:cNvSpPr>
          <p:nvPr userDrawn="1"/>
        </p:nvSpPr>
        <p:spPr bwMode="auto">
          <a:xfrm>
            <a:off x="6350" y="1588"/>
            <a:ext cx="8539020" cy="6856413"/>
          </a:xfrm>
          <a:custGeom>
            <a:avLst/>
            <a:gdLst>
              <a:gd name="connsiteX0" fmla="*/ 5622009 w 8539020"/>
              <a:gd name="connsiteY0" fmla="*/ 0 h 6856413"/>
              <a:gd name="connsiteX1" fmla="*/ 8539020 w 8539020"/>
              <a:gd name="connsiteY1" fmla="*/ 0 h 6856413"/>
              <a:gd name="connsiteX2" fmla="*/ 2603434 w 8539020"/>
              <a:gd name="connsiteY2" fmla="*/ 6856413 h 6856413"/>
              <a:gd name="connsiteX3" fmla="*/ 0 w 8539020"/>
              <a:gd name="connsiteY3" fmla="*/ 6856413 h 6856413"/>
              <a:gd name="connsiteX4" fmla="*/ 0 w 8539020"/>
              <a:gd name="connsiteY4" fmla="*/ 6490532 h 6856413"/>
              <a:gd name="connsiteX5" fmla="*/ 5622009 w 8539020"/>
              <a:gd name="connsiteY5" fmla="*/ 0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9020" h="6856413">
                <a:moveTo>
                  <a:pt x="5622009" y="0"/>
                </a:moveTo>
                <a:lnTo>
                  <a:pt x="8539020" y="0"/>
                </a:lnTo>
                <a:lnTo>
                  <a:pt x="2603434" y="6856413"/>
                </a:lnTo>
                <a:lnTo>
                  <a:pt x="0" y="6856413"/>
                </a:lnTo>
                <a:lnTo>
                  <a:pt x="0" y="6490532"/>
                </a:lnTo>
                <a:lnTo>
                  <a:pt x="5622009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374072" y="431175"/>
            <a:ext cx="11443857" cy="5995651"/>
          </a:xfrm>
          <a:prstGeom prst="rect">
            <a:avLst/>
          </a:prstGeom>
          <a:noFill/>
          <a:ln w="12700">
            <a:solidFill>
              <a:srgbClr val="39405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482387" y="533400"/>
            <a:ext cx="11227227" cy="5791200"/>
          </a:xfrm>
          <a:prstGeom prst="rect">
            <a:avLst/>
          </a:prstGeom>
          <a:noFill/>
          <a:ln w="38100">
            <a:solidFill>
              <a:srgbClr val="39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91344" y="188641"/>
            <a:ext cx="11809312" cy="6480719"/>
            <a:chOff x="374072" y="431175"/>
            <a:chExt cx="11443857" cy="5995651"/>
          </a:xfrm>
        </p:grpSpPr>
        <p:sp>
          <p:nvSpPr>
            <p:cNvPr id="14" name="矩形 13"/>
            <p:cNvSpPr/>
            <p:nvPr/>
          </p:nvSpPr>
          <p:spPr>
            <a:xfrm>
              <a:off x="374072" y="431175"/>
              <a:ext cx="11443857" cy="5995651"/>
            </a:xfrm>
            <a:prstGeom prst="rect">
              <a:avLst/>
            </a:prstGeom>
            <a:noFill/>
            <a:ln w="6350">
              <a:solidFill>
                <a:srgbClr val="39405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264" y="515597"/>
              <a:ext cx="11271475" cy="5826807"/>
            </a:xfrm>
            <a:prstGeom prst="rect">
              <a:avLst/>
            </a:prstGeom>
            <a:solidFill>
              <a:srgbClr val="F4F4F6"/>
            </a:solidFill>
            <a:ln w="19050">
              <a:solidFill>
                <a:srgbClr val="394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87453" y="-688"/>
            <a:ext cx="648250" cy="1632326"/>
            <a:chOff x="220070" y="-2"/>
            <a:chExt cx="1954479" cy="4921479"/>
          </a:xfrm>
        </p:grpSpPr>
        <p:sp>
          <p:nvSpPr>
            <p:cNvPr id="17" name="任意多边形 16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6200000" flipV="1">
              <a:off x="-1093847" y="1313915"/>
              <a:ext cx="3456778" cy="828943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rot="10800000">
            <a:off x="11356474" y="5229415"/>
            <a:ext cx="647780" cy="1632326"/>
            <a:chOff x="221486" y="-2"/>
            <a:chExt cx="1953063" cy="4921479"/>
          </a:xfrm>
        </p:grpSpPr>
        <p:sp>
          <p:nvSpPr>
            <p:cNvPr id="31" name="任意多边形 30"/>
            <p:cNvSpPr/>
            <p:nvPr/>
          </p:nvSpPr>
          <p:spPr>
            <a:xfrm rot="16200000" flipV="1">
              <a:off x="-1380053" y="1853988"/>
              <a:ext cx="4921479" cy="1213499"/>
            </a:xfrm>
            <a:custGeom>
              <a:avLst/>
              <a:gdLst>
                <a:gd name="connsiteX0" fmla="*/ 4921479 w 4921479"/>
                <a:gd name="connsiteY0" fmla="*/ 1213499 h 1213499"/>
                <a:gd name="connsiteX1" fmla="*/ 4921479 w 4921479"/>
                <a:gd name="connsiteY1" fmla="*/ 0 h 1213499"/>
                <a:gd name="connsiteX2" fmla="*/ 1105291 w 4921479"/>
                <a:gd name="connsiteY2" fmla="*/ 0 h 1213499"/>
                <a:gd name="connsiteX3" fmla="*/ 0 w 4921479"/>
                <a:gd name="connsiteY3" fmla="*/ 1213499 h 1213499"/>
                <a:gd name="connsiteX4" fmla="*/ 4921479 w 4921479"/>
                <a:gd name="connsiteY4" fmla="*/ 1213499 h 1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479" h="1213499">
                  <a:moveTo>
                    <a:pt x="4921479" y="1213499"/>
                  </a:moveTo>
                  <a:lnTo>
                    <a:pt x="4921479" y="0"/>
                  </a:lnTo>
                  <a:lnTo>
                    <a:pt x="1105291" y="0"/>
                  </a:lnTo>
                  <a:lnTo>
                    <a:pt x="0" y="1213499"/>
                  </a:lnTo>
                  <a:lnTo>
                    <a:pt x="4921479" y="1213499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16200000" flipV="1">
              <a:off x="895884" y="449723"/>
              <a:ext cx="1728390" cy="828941"/>
            </a:xfrm>
            <a:custGeom>
              <a:avLst/>
              <a:gdLst>
                <a:gd name="connsiteX0" fmla="*/ 1728390 w 1728390"/>
                <a:gd name="connsiteY0" fmla="*/ 828941 h 828941"/>
                <a:gd name="connsiteX1" fmla="*/ 1728390 w 1728390"/>
                <a:gd name="connsiteY1" fmla="*/ 0 h 828941"/>
                <a:gd name="connsiteX2" fmla="*/ 743353 w 1728390"/>
                <a:gd name="connsiteY2" fmla="*/ 0 h 828941"/>
                <a:gd name="connsiteX3" fmla="*/ 0 w 1728390"/>
                <a:gd name="connsiteY3" fmla="*/ 828941 h 828941"/>
                <a:gd name="connsiteX4" fmla="*/ 1728390 w 1728390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390" h="828941">
                  <a:moveTo>
                    <a:pt x="1728390" y="828941"/>
                  </a:moveTo>
                  <a:lnTo>
                    <a:pt x="1728390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1728390" y="828941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6200000" flipV="1">
              <a:off x="-1092433" y="1313918"/>
              <a:ext cx="3456778" cy="828940"/>
            </a:xfrm>
            <a:custGeom>
              <a:avLst/>
              <a:gdLst>
                <a:gd name="connsiteX0" fmla="*/ 3456777 w 3456777"/>
                <a:gd name="connsiteY0" fmla="*/ 828941 h 828941"/>
                <a:gd name="connsiteX1" fmla="*/ 3456777 w 3456777"/>
                <a:gd name="connsiteY1" fmla="*/ 0 h 828941"/>
                <a:gd name="connsiteX2" fmla="*/ 743353 w 3456777"/>
                <a:gd name="connsiteY2" fmla="*/ 0 h 828941"/>
                <a:gd name="connsiteX3" fmla="*/ 0 w 3456777"/>
                <a:gd name="connsiteY3" fmla="*/ 828941 h 828941"/>
                <a:gd name="connsiteX4" fmla="*/ 3456777 w 3456777"/>
                <a:gd name="connsiteY4" fmla="*/ 828941 h 8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6777" h="828941">
                  <a:moveTo>
                    <a:pt x="3456777" y="828941"/>
                  </a:moveTo>
                  <a:lnTo>
                    <a:pt x="3456777" y="0"/>
                  </a:lnTo>
                  <a:lnTo>
                    <a:pt x="743353" y="0"/>
                  </a:lnTo>
                  <a:lnTo>
                    <a:pt x="0" y="828941"/>
                  </a:lnTo>
                  <a:lnTo>
                    <a:pt x="3456777" y="828941"/>
                  </a:lnTo>
                  <a:close/>
                </a:path>
              </a:pathLst>
            </a:custGeom>
            <a:solidFill>
              <a:srgbClr val="BDD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13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74072" y="431175"/>
            <a:ext cx="11443857" cy="5995651"/>
          </a:xfrm>
          <a:prstGeom prst="rect">
            <a:avLst/>
          </a:prstGeom>
          <a:noFill/>
          <a:ln w="12700">
            <a:solidFill>
              <a:srgbClr val="39405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82387" y="533400"/>
            <a:ext cx="11227227" cy="5791200"/>
          </a:xfrm>
          <a:prstGeom prst="rect">
            <a:avLst/>
          </a:prstGeom>
          <a:solidFill>
            <a:srgbClr val="F4F4F6"/>
          </a:solidFill>
          <a:ln w="38100">
            <a:solidFill>
              <a:srgbClr val="39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335362" y="-1"/>
            <a:ext cx="1515226" cy="5131436"/>
            <a:chOff x="335362" y="-1"/>
            <a:chExt cx="1515226" cy="5131436"/>
          </a:xfrm>
        </p:grpSpPr>
        <p:sp>
          <p:nvSpPr>
            <p:cNvPr id="30" name="任意多边形 29"/>
            <p:cNvSpPr/>
            <p:nvPr userDrawn="1"/>
          </p:nvSpPr>
          <p:spPr>
            <a:xfrm rot="16200000" flipV="1">
              <a:off x="-1580975" y="2085446"/>
              <a:ext cx="5131435" cy="960543"/>
            </a:xfrm>
            <a:custGeom>
              <a:avLst/>
              <a:gdLst>
                <a:gd name="connsiteX0" fmla="*/ 5131435 w 5131435"/>
                <a:gd name="connsiteY0" fmla="*/ 960543 h 960543"/>
                <a:gd name="connsiteX1" fmla="*/ 5131435 w 5131435"/>
                <a:gd name="connsiteY1" fmla="*/ 0 h 960543"/>
                <a:gd name="connsiteX2" fmla="*/ 874891 w 5131435"/>
                <a:gd name="connsiteY2" fmla="*/ 0 h 960543"/>
                <a:gd name="connsiteX3" fmla="*/ 0 w 5131435"/>
                <a:gd name="connsiteY3" fmla="*/ 960543 h 960543"/>
                <a:gd name="connsiteX4" fmla="*/ 5131435 w 5131435"/>
                <a:gd name="connsiteY4" fmla="*/ 960543 h 96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435" h="960543">
                  <a:moveTo>
                    <a:pt x="5131435" y="960543"/>
                  </a:moveTo>
                  <a:lnTo>
                    <a:pt x="5131435" y="0"/>
                  </a:lnTo>
                  <a:lnTo>
                    <a:pt x="874891" y="0"/>
                  </a:lnTo>
                  <a:lnTo>
                    <a:pt x="0" y="960543"/>
                  </a:lnTo>
                  <a:lnTo>
                    <a:pt x="5131435" y="960543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 userDrawn="1"/>
          </p:nvSpPr>
          <p:spPr>
            <a:xfrm rot="16200000" flipV="1">
              <a:off x="220540" y="973901"/>
              <a:ext cx="2603949" cy="656146"/>
            </a:xfrm>
            <a:custGeom>
              <a:avLst/>
              <a:gdLst>
                <a:gd name="connsiteX0" fmla="*/ 2603949 w 2603949"/>
                <a:gd name="connsiteY0" fmla="*/ 656146 h 656146"/>
                <a:gd name="connsiteX1" fmla="*/ 2603949 w 2603949"/>
                <a:gd name="connsiteY1" fmla="*/ 0 h 656146"/>
                <a:gd name="connsiteX2" fmla="*/ 588399 w 2603949"/>
                <a:gd name="connsiteY2" fmla="*/ 0 h 656146"/>
                <a:gd name="connsiteX3" fmla="*/ 0 w 2603949"/>
                <a:gd name="connsiteY3" fmla="*/ 656146 h 656146"/>
                <a:gd name="connsiteX4" fmla="*/ 2603949 w 2603949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49" h="656146">
                  <a:moveTo>
                    <a:pt x="2603949" y="656146"/>
                  </a:moveTo>
                  <a:lnTo>
                    <a:pt x="2603949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2603949" y="656146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 userDrawn="1"/>
          </p:nvSpPr>
          <p:spPr>
            <a:xfrm rot="16200000" flipV="1">
              <a:off x="-1322592" y="1657953"/>
              <a:ext cx="3972053" cy="656146"/>
            </a:xfrm>
            <a:custGeom>
              <a:avLst/>
              <a:gdLst>
                <a:gd name="connsiteX0" fmla="*/ 3972053 w 3972053"/>
                <a:gd name="connsiteY0" fmla="*/ 656146 h 656146"/>
                <a:gd name="connsiteX1" fmla="*/ 3972053 w 3972053"/>
                <a:gd name="connsiteY1" fmla="*/ 0 h 656146"/>
                <a:gd name="connsiteX2" fmla="*/ 588399 w 3972053"/>
                <a:gd name="connsiteY2" fmla="*/ 0 h 656146"/>
                <a:gd name="connsiteX3" fmla="*/ 0 w 3972053"/>
                <a:gd name="connsiteY3" fmla="*/ 656146 h 656146"/>
                <a:gd name="connsiteX4" fmla="*/ 3972053 w 3972053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2053" h="656146">
                  <a:moveTo>
                    <a:pt x="3972053" y="656146"/>
                  </a:moveTo>
                  <a:lnTo>
                    <a:pt x="3972053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3972053" y="656146"/>
                  </a:lnTo>
                  <a:close/>
                </a:path>
              </a:pathLst>
            </a:custGeom>
            <a:solidFill>
              <a:srgbClr val="C7E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 rot="10800000">
            <a:off x="10384621" y="1726564"/>
            <a:ext cx="1515226" cy="5131436"/>
            <a:chOff x="335362" y="-1"/>
            <a:chExt cx="1515226" cy="5131436"/>
          </a:xfrm>
        </p:grpSpPr>
        <p:sp>
          <p:nvSpPr>
            <p:cNvPr id="34" name="任意多边形 33"/>
            <p:cNvSpPr/>
            <p:nvPr userDrawn="1"/>
          </p:nvSpPr>
          <p:spPr>
            <a:xfrm rot="16200000" flipV="1">
              <a:off x="-1580975" y="2085446"/>
              <a:ext cx="5131435" cy="960543"/>
            </a:xfrm>
            <a:custGeom>
              <a:avLst/>
              <a:gdLst>
                <a:gd name="connsiteX0" fmla="*/ 5131435 w 5131435"/>
                <a:gd name="connsiteY0" fmla="*/ 960543 h 960543"/>
                <a:gd name="connsiteX1" fmla="*/ 5131435 w 5131435"/>
                <a:gd name="connsiteY1" fmla="*/ 0 h 960543"/>
                <a:gd name="connsiteX2" fmla="*/ 874891 w 5131435"/>
                <a:gd name="connsiteY2" fmla="*/ 0 h 960543"/>
                <a:gd name="connsiteX3" fmla="*/ 0 w 5131435"/>
                <a:gd name="connsiteY3" fmla="*/ 960543 h 960543"/>
                <a:gd name="connsiteX4" fmla="*/ 5131435 w 5131435"/>
                <a:gd name="connsiteY4" fmla="*/ 960543 h 96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1435" h="960543">
                  <a:moveTo>
                    <a:pt x="5131435" y="960543"/>
                  </a:moveTo>
                  <a:lnTo>
                    <a:pt x="5131435" y="0"/>
                  </a:lnTo>
                  <a:lnTo>
                    <a:pt x="874891" y="0"/>
                  </a:lnTo>
                  <a:lnTo>
                    <a:pt x="0" y="960543"/>
                  </a:lnTo>
                  <a:lnTo>
                    <a:pt x="5131435" y="960543"/>
                  </a:lnTo>
                  <a:close/>
                </a:path>
              </a:pathLst>
            </a:custGeom>
            <a:solidFill>
              <a:srgbClr val="3940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 userDrawn="1"/>
          </p:nvSpPr>
          <p:spPr>
            <a:xfrm rot="16200000" flipV="1">
              <a:off x="220540" y="973901"/>
              <a:ext cx="2603949" cy="656146"/>
            </a:xfrm>
            <a:custGeom>
              <a:avLst/>
              <a:gdLst>
                <a:gd name="connsiteX0" fmla="*/ 2603949 w 2603949"/>
                <a:gd name="connsiteY0" fmla="*/ 656146 h 656146"/>
                <a:gd name="connsiteX1" fmla="*/ 2603949 w 2603949"/>
                <a:gd name="connsiteY1" fmla="*/ 0 h 656146"/>
                <a:gd name="connsiteX2" fmla="*/ 588399 w 2603949"/>
                <a:gd name="connsiteY2" fmla="*/ 0 h 656146"/>
                <a:gd name="connsiteX3" fmla="*/ 0 w 2603949"/>
                <a:gd name="connsiteY3" fmla="*/ 656146 h 656146"/>
                <a:gd name="connsiteX4" fmla="*/ 2603949 w 2603949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49" h="656146">
                  <a:moveTo>
                    <a:pt x="2603949" y="656146"/>
                  </a:moveTo>
                  <a:lnTo>
                    <a:pt x="2603949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2603949" y="656146"/>
                  </a:lnTo>
                  <a:close/>
                </a:path>
              </a:pathLst>
            </a:custGeom>
            <a:solidFill>
              <a:srgbClr val="E5DB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 userDrawn="1"/>
          </p:nvSpPr>
          <p:spPr>
            <a:xfrm rot="16200000" flipV="1">
              <a:off x="-1322592" y="1657953"/>
              <a:ext cx="3972053" cy="656146"/>
            </a:xfrm>
            <a:custGeom>
              <a:avLst/>
              <a:gdLst>
                <a:gd name="connsiteX0" fmla="*/ 3972053 w 3972053"/>
                <a:gd name="connsiteY0" fmla="*/ 656146 h 656146"/>
                <a:gd name="connsiteX1" fmla="*/ 3972053 w 3972053"/>
                <a:gd name="connsiteY1" fmla="*/ 0 h 656146"/>
                <a:gd name="connsiteX2" fmla="*/ 588399 w 3972053"/>
                <a:gd name="connsiteY2" fmla="*/ 0 h 656146"/>
                <a:gd name="connsiteX3" fmla="*/ 0 w 3972053"/>
                <a:gd name="connsiteY3" fmla="*/ 656146 h 656146"/>
                <a:gd name="connsiteX4" fmla="*/ 3972053 w 3972053"/>
                <a:gd name="connsiteY4" fmla="*/ 656146 h 6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2053" h="656146">
                  <a:moveTo>
                    <a:pt x="3972053" y="656146"/>
                  </a:moveTo>
                  <a:lnTo>
                    <a:pt x="3972053" y="0"/>
                  </a:lnTo>
                  <a:lnTo>
                    <a:pt x="588399" y="0"/>
                  </a:lnTo>
                  <a:lnTo>
                    <a:pt x="0" y="656146"/>
                  </a:lnTo>
                  <a:lnTo>
                    <a:pt x="3972053" y="656146"/>
                  </a:lnTo>
                  <a:close/>
                </a:path>
              </a:pathLst>
            </a:custGeom>
            <a:solidFill>
              <a:srgbClr val="C7E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36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02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1589"/>
            <a:ext cx="12192391" cy="685641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E6D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6" r:id="rId3"/>
    <p:sldLayoutId id="2147483674" r:id="rId4"/>
    <p:sldLayoutId id="2147483672" r:id="rId5"/>
    <p:sldLayoutId id="2147483671" r:id="rId6"/>
    <p:sldLayoutId id="214748367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earch.bilibili.com/all?keyword=" TargetMode="Externa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ucs-2119-qiyeshixun/homework-python-data-visualiz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ilibili.com/x/web-interface/popular/series/one?number=15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平行四边形 104"/>
          <p:cNvSpPr/>
          <p:nvPr/>
        </p:nvSpPr>
        <p:spPr>
          <a:xfrm rot="10800000" flipV="1">
            <a:off x="3359696" y="1844824"/>
            <a:ext cx="5472607" cy="209129"/>
          </a:xfrm>
          <a:prstGeom prst="parallelogram">
            <a:avLst>
              <a:gd name="adj" fmla="val 3709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Rectangle 6"/>
          <p:cNvSpPr>
            <a:spLocks noChangeArrowheads="1"/>
          </p:cNvSpPr>
          <p:nvPr/>
        </p:nvSpPr>
        <p:spPr bwMode="auto">
          <a:xfrm>
            <a:off x="4014880" y="3768666"/>
            <a:ext cx="4162236" cy="396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企业实训答辩</a:t>
            </a:r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3130445" y="4155897"/>
            <a:ext cx="5953160" cy="176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3719736" y="2702103"/>
            <a:ext cx="49642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en-US" altLang="zh-CN" sz="3600" dirty="0" err="1">
                <a:solidFill>
                  <a:srgbClr val="3E919C"/>
                </a:solidFill>
                <a:effectLst/>
              </a:rPr>
              <a:t>Bilibili</a:t>
            </a:r>
            <a:r>
              <a:rPr lang="zh-CN" altLang="en-US" sz="3600" dirty="0">
                <a:solidFill>
                  <a:srgbClr val="3E919C"/>
                </a:solidFill>
                <a:effectLst/>
              </a:rPr>
              <a:t>数据爬取及分析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4272421" y="4560799"/>
            <a:ext cx="34163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l"/>
            <a:r>
              <a:rPr lang="zh-CN" altLang="en-US" sz="1800" dirty="0">
                <a:solidFill>
                  <a:srgbClr val="3E919C"/>
                </a:solidFill>
                <a:effectLst/>
                <a:latin typeface="+mn-ea"/>
                <a:ea typeface="+mn-ea"/>
              </a:rPr>
              <a:t>李林峰，李唯聪，张越，张轶博</a:t>
            </a:r>
          </a:p>
        </p:txBody>
      </p:sp>
    </p:spTree>
    <p:extLst>
      <p:ext uri="{BB962C8B-B14F-4D97-AF65-F5344CB8AC3E}">
        <p14:creationId xmlns:p14="http://schemas.microsoft.com/office/powerpoint/2010/main" val="30569781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ACD226D-853E-A64E-8903-95374C5E0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" t="3947" r="8328" b="3139"/>
          <a:stretch/>
        </p:blipFill>
        <p:spPr>
          <a:xfrm>
            <a:off x="767408" y="447707"/>
            <a:ext cx="10225136" cy="28319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3D93C8-26D4-8547-8E04-6C7B46425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t="2363" r="8263"/>
          <a:stretch/>
        </p:blipFill>
        <p:spPr>
          <a:xfrm>
            <a:off x="983432" y="3434301"/>
            <a:ext cx="10009112" cy="29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6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42FC84E-1931-B742-AF7A-6C0E08139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5113" r="6885" b="2751"/>
          <a:stretch/>
        </p:blipFill>
        <p:spPr>
          <a:xfrm>
            <a:off x="767408" y="588102"/>
            <a:ext cx="10441160" cy="28083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3705B0-F58C-384F-BAE2-7836477F6B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2750" r="8067" b="5113"/>
          <a:stretch/>
        </p:blipFill>
        <p:spPr>
          <a:xfrm>
            <a:off x="947428" y="3362951"/>
            <a:ext cx="1008112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CCAF713-2ABE-254C-A144-444856216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2750" r="6886" b="388"/>
          <a:stretch/>
        </p:blipFill>
        <p:spPr>
          <a:xfrm>
            <a:off x="983432" y="476672"/>
            <a:ext cx="10225136" cy="29523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307B29-38B3-9443-AC9C-CDB01557B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3139" r="6886"/>
          <a:stretch/>
        </p:blipFill>
        <p:spPr>
          <a:xfrm>
            <a:off x="954806" y="3284984"/>
            <a:ext cx="1022513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2A4BCD-04D9-1446-A180-CE15A146F7A4}"/>
              </a:ext>
            </a:extLst>
          </p:cNvPr>
          <p:cNvSpPr txBox="1"/>
          <p:nvPr/>
        </p:nvSpPr>
        <p:spPr>
          <a:xfrm>
            <a:off x="4486108" y="692696"/>
            <a:ext cx="3219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/>
              <a:t>异常数据分析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04F427-EB00-5E4E-8EFA-CCAB9331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628800"/>
            <a:ext cx="11372415" cy="32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91C88-E97E-4149-AE2C-EE235B848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5" y="1088740"/>
            <a:ext cx="5832648" cy="46805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381F62-1F33-9147-9076-A5D442D6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960767"/>
            <a:ext cx="3528391" cy="25471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DC270F-FFCB-914C-81E0-4F173A47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4784"/>
            <a:ext cx="5651500" cy="482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123D79-BE92-A84E-847D-ACFCEECD88E9}"/>
              </a:ext>
            </a:extLst>
          </p:cNvPr>
          <p:cNvSpPr txBox="1"/>
          <p:nvPr/>
        </p:nvSpPr>
        <p:spPr>
          <a:xfrm>
            <a:off x="6600056" y="465313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播放量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491w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评论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75w</a:t>
            </a:r>
            <a:endParaRPr kumimoji="1"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6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B00A93-FCD7-034A-8396-10EB1EC6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80728"/>
            <a:ext cx="5967704" cy="4608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4836EF-8B5E-9548-A19D-617551D7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268760"/>
            <a:ext cx="3822700" cy="381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CF0A7D-0EE8-204B-9C77-3C8622109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1916832"/>
            <a:ext cx="3534668" cy="2437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9EAEC7-2F47-8343-AF38-0892F7038247}"/>
              </a:ext>
            </a:extLst>
          </p:cNvPr>
          <p:cNvSpPr txBox="1"/>
          <p:nvPr/>
        </p:nvSpPr>
        <p:spPr>
          <a:xfrm>
            <a:off x="7032104" y="472514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播放量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2404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评论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24w</a:t>
            </a:r>
            <a:endParaRPr kumimoji="1"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68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BADDD2-477E-4540-834B-7292D11C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5" y="836712"/>
            <a:ext cx="4248471" cy="40860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75ECB3-2849-4F41-8CD7-C2445EF7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124744"/>
            <a:ext cx="7102957" cy="12723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2AD4D9-934D-494A-A1D5-6114D4C3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22" y="2652073"/>
            <a:ext cx="6984775" cy="11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3926181" y="2899102"/>
            <a:ext cx="433965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分区热播统计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66A5C0-5EEA-4C2D-A12C-0192BE9FC82D}"/>
              </a:ext>
            </a:extLst>
          </p:cNvPr>
          <p:cNvSpPr txBox="1"/>
          <p:nvPr/>
        </p:nvSpPr>
        <p:spPr>
          <a:xfrm>
            <a:off x="2969751" y="3873193"/>
            <a:ext cx="6254795" cy="71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ctr"/>
            <a:endParaRPr lang="en-US" altLang="zh-CN" sz="1600" dirty="0">
              <a:sym typeface="+mn-lt"/>
            </a:endParaRPr>
          </a:p>
        </p:txBody>
      </p:sp>
      <p:sp>
        <p:nvSpPr>
          <p:cNvPr id="8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04</a:t>
            </a:r>
            <a:endParaRPr lang="en-US" sz="44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298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241969" y="649263"/>
            <a:ext cx="3708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800" dirty="0"/>
              <a:t>分区热播统计</a:t>
            </a:r>
            <a:r>
              <a:rPr lang="en-US" altLang="zh-CN" sz="2800" dirty="0"/>
              <a:t>——</a:t>
            </a:r>
            <a:r>
              <a:rPr lang="zh-CN" altLang="en-US" sz="2800" dirty="0"/>
              <a:t>数据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5904894" y="1220902"/>
            <a:ext cx="38220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C6BC1A2-9C05-4407-8ED5-EBF347074B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时间区间：</a:t>
            </a:r>
            <a:r>
              <a:rPr lang="en-US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20220202</a:t>
            </a:r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～</a:t>
            </a:r>
            <a:r>
              <a:rPr lang="en-US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20220302</a:t>
            </a:r>
          </a:p>
          <a:p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抽取每个分区一个月内，播放量</a:t>
            </a:r>
            <a:r>
              <a:rPr lang="en-US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top(50)</a:t>
            </a:r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的视频</a:t>
            </a:r>
            <a:endParaRPr lang="en-US" altLang="zh-CN" sz="1800" dirty="0">
              <a:solidFill>
                <a:schemeClr val="tx2"/>
              </a:solidFill>
              <a:latin typeface="Open Sans Light"/>
              <a:cs typeface="Open Sans Light"/>
            </a:endParaRPr>
          </a:p>
          <a:p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接口：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https://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s.search.bilibili.com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/cate/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search?main_ver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=v3&amp;search_type=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video&amp;view_type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=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hot_rank&amp;order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=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click&amp;copy_right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=-1&amp;cate_id=95&amp;page=1&amp;pagesize=20&amp;jsonp=</a:t>
            </a:r>
            <a:r>
              <a:rPr lang="en" altLang="zh-CN" sz="1800" dirty="0" err="1">
                <a:solidFill>
                  <a:schemeClr val="tx2"/>
                </a:solidFill>
                <a:latin typeface="Open Sans Light"/>
                <a:cs typeface="Open Sans Light"/>
              </a:rPr>
              <a:t>jsonp&amp;time_from</a:t>
            </a:r>
            <a:r>
              <a:rPr lang="en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=20220223&amp;time_to=20220302</a:t>
            </a:r>
          </a:p>
          <a:p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获取</a:t>
            </a:r>
            <a:r>
              <a:rPr lang="en-US" altLang="zh-CN" sz="1800" dirty="0">
                <a:solidFill>
                  <a:schemeClr val="tx2"/>
                </a:solidFill>
                <a:latin typeface="Open Sans Light"/>
                <a:cs typeface="Open Sans Light"/>
              </a:rPr>
              <a:t>json</a:t>
            </a:r>
            <a:r>
              <a:rPr lang="zh-CN" altLang="en-US" sz="1800" dirty="0">
                <a:solidFill>
                  <a:schemeClr val="tx2"/>
                </a:solidFill>
                <a:latin typeface="Open Sans Light"/>
                <a:cs typeface="Open Sans Light"/>
              </a:rPr>
              <a:t>类型数据，后续进行统计</a:t>
            </a:r>
            <a:endParaRPr lang="en-US" altLang="zh-CN" sz="1800" dirty="0">
              <a:solidFill>
                <a:schemeClr val="tx2"/>
              </a:solidFill>
              <a:latin typeface="Open Sans Light"/>
              <a:cs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765867-C077-DE41-8784-3D92ABA5E866}"/>
              </a:ext>
            </a:extLst>
          </p:cNvPr>
          <p:cNvSpPr txBox="1"/>
          <p:nvPr/>
        </p:nvSpPr>
        <p:spPr>
          <a:xfrm>
            <a:off x="5231904" y="3717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0DAF7F-559E-814F-8E2C-9E71970DD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4" y="742392"/>
            <a:ext cx="5373216" cy="53732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D656DB4-6432-C546-A594-D306EAC67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28" y="731949"/>
            <a:ext cx="518457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 txBox="1">
            <a:spLocks/>
          </p:cNvSpPr>
          <p:nvPr/>
        </p:nvSpPr>
        <p:spPr>
          <a:xfrm>
            <a:off x="2952940" y="2105419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项目简介</a:t>
            </a:r>
          </a:p>
        </p:txBody>
      </p:sp>
      <p:sp>
        <p:nvSpPr>
          <p:cNvPr id="44" name="文本占位符 17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 txBox="1">
            <a:spLocks/>
          </p:cNvSpPr>
          <p:nvPr/>
        </p:nvSpPr>
        <p:spPr>
          <a:xfrm>
            <a:off x="7536160" y="2105419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项目分工</a:t>
            </a:r>
          </a:p>
        </p:txBody>
      </p:sp>
      <p:sp>
        <p:nvSpPr>
          <p:cNvPr id="46" name="文本占位符 17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 txBox="1">
            <a:spLocks/>
          </p:cNvSpPr>
          <p:nvPr/>
        </p:nvSpPr>
        <p:spPr>
          <a:xfrm>
            <a:off x="2952932" y="3324947"/>
            <a:ext cx="30572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每周必看榜单统计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 txBox="1">
            <a:spLocks/>
          </p:cNvSpPr>
          <p:nvPr/>
        </p:nvSpPr>
        <p:spPr>
          <a:xfrm>
            <a:off x="7536160" y="3406966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2800" dirty="0">
                <a:solidFill>
                  <a:schemeClr val="tx2"/>
                </a:solidFill>
                <a:effectLst/>
              </a:rPr>
              <a:t>分区热播统计</a:t>
            </a:r>
          </a:p>
        </p:txBody>
      </p:sp>
      <p:sp>
        <p:nvSpPr>
          <p:cNvPr id="54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2078558" y="2182061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01</a:t>
            </a:r>
            <a:endParaRPr lang="en-US" sz="3200" dirty="0">
              <a:latin typeface="+mj-lt"/>
            </a:endParaRPr>
          </a:p>
        </p:txBody>
      </p:sp>
      <p:sp>
        <p:nvSpPr>
          <p:cNvPr id="55" name="文本占位符 5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 txBox="1">
            <a:spLocks/>
          </p:cNvSpPr>
          <p:nvPr/>
        </p:nvSpPr>
        <p:spPr>
          <a:xfrm>
            <a:off x="6653847" y="2182061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02</a:t>
            </a:r>
            <a:endParaRPr lang="en-US" sz="3200" dirty="0">
              <a:latin typeface="+mj-lt"/>
            </a:endParaRPr>
          </a:p>
        </p:txBody>
      </p:sp>
      <p:sp>
        <p:nvSpPr>
          <p:cNvPr id="58" name="文本占位符 51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 txBox="1">
            <a:spLocks/>
          </p:cNvSpPr>
          <p:nvPr/>
        </p:nvSpPr>
        <p:spPr>
          <a:xfrm>
            <a:off x="2078558" y="3490615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03</a:t>
            </a:r>
            <a:endParaRPr lang="en-US" sz="3200" dirty="0">
              <a:latin typeface="+mj-lt"/>
            </a:endParaRPr>
          </a:p>
        </p:txBody>
      </p:sp>
      <p:sp>
        <p:nvSpPr>
          <p:cNvPr id="59" name="文本占位符 51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 txBox="1">
            <a:spLocks/>
          </p:cNvSpPr>
          <p:nvPr/>
        </p:nvSpPr>
        <p:spPr>
          <a:xfrm>
            <a:off x="6653847" y="3486855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04</a:t>
            </a:r>
            <a:endParaRPr lang="en-US" sz="3200" dirty="0"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078558" y="2902140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078558" y="4210694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653847" y="2902140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653847" y="4206934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554826" y="836712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2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754545" y="1484784"/>
            <a:ext cx="68291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7">
            <a:extLst>
              <a:ext uri="{FF2B5EF4-FFF2-40B4-BE49-F238E27FC236}">
                <a16:creationId xmlns:a16="http://schemas.microsoft.com/office/drawing/2014/main" id="{A0752A0D-90D2-4CCC-B99E-F29D2C8B9FA9}"/>
              </a:ext>
            </a:extLst>
          </p:cNvPr>
          <p:cNvSpPr txBox="1">
            <a:spLocks/>
          </p:cNvSpPr>
          <p:nvPr/>
        </p:nvSpPr>
        <p:spPr>
          <a:xfrm>
            <a:off x="2952940" y="47897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全站视频实时排行榜</a:t>
            </a:r>
            <a:endParaRPr lang="zh-CN" altLang="en-US" sz="4000" dirty="0">
              <a:solidFill>
                <a:schemeClr val="tx2"/>
              </a:solidFill>
              <a:effectLst/>
            </a:endParaRPr>
          </a:p>
        </p:txBody>
      </p: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67031B1-7419-4466-82EF-6AA4CD04F4E2}"/>
              </a:ext>
            </a:extLst>
          </p:cNvPr>
          <p:cNvSpPr txBox="1">
            <a:spLocks/>
          </p:cNvSpPr>
          <p:nvPr/>
        </p:nvSpPr>
        <p:spPr>
          <a:xfrm>
            <a:off x="7536160" y="4789793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2"/>
                </a:solidFill>
                <a:effectLst/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dirty="0"/>
              <a:t>热点：俄乌冲突</a:t>
            </a:r>
            <a:endParaRPr lang="zh-CN" altLang="en-US" sz="2800" dirty="0">
              <a:solidFill>
                <a:schemeClr val="tx2"/>
              </a:solidFill>
              <a:effectLst/>
            </a:endParaRPr>
          </a:p>
        </p:txBody>
      </p:sp>
      <p:sp>
        <p:nvSpPr>
          <p:cNvPr id="18" name="文本占位符 51">
            <a:extLst>
              <a:ext uri="{FF2B5EF4-FFF2-40B4-BE49-F238E27FC236}">
                <a16:creationId xmlns:a16="http://schemas.microsoft.com/office/drawing/2014/main" id="{EEE62CAB-7724-45EC-AA9B-9BD23C89AB4C}"/>
              </a:ext>
            </a:extLst>
          </p:cNvPr>
          <p:cNvSpPr txBox="1">
            <a:spLocks/>
          </p:cNvSpPr>
          <p:nvPr/>
        </p:nvSpPr>
        <p:spPr>
          <a:xfrm>
            <a:off x="2078558" y="4869682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05</a:t>
            </a:r>
            <a:endParaRPr lang="en-US" sz="3200" dirty="0">
              <a:latin typeface="+mj-lt"/>
            </a:endParaRPr>
          </a:p>
        </p:txBody>
      </p:sp>
      <p:sp>
        <p:nvSpPr>
          <p:cNvPr id="19" name="文本占位符 51">
            <a:extLst>
              <a:ext uri="{FF2B5EF4-FFF2-40B4-BE49-F238E27FC236}">
                <a16:creationId xmlns:a16="http://schemas.microsoft.com/office/drawing/2014/main" id="{29D0A47C-F530-4A78-97F2-B8B801C532CB}"/>
              </a:ext>
            </a:extLst>
          </p:cNvPr>
          <p:cNvSpPr txBox="1">
            <a:spLocks/>
          </p:cNvSpPr>
          <p:nvPr/>
        </p:nvSpPr>
        <p:spPr>
          <a:xfrm>
            <a:off x="6653847" y="4869682"/>
            <a:ext cx="67973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lt"/>
              </a:rPr>
              <a:t>06</a:t>
            </a:r>
            <a:endParaRPr lang="en-US" sz="3200" dirty="0">
              <a:latin typeface="+mj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381D476-04BD-4D5F-98CB-28AA6E2798EF}"/>
              </a:ext>
            </a:extLst>
          </p:cNvPr>
          <p:cNvCxnSpPr/>
          <p:nvPr/>
        </p:nvCxnSpPr>
        <p:spPr>
          <a:xfrm>
            <a:off x="2078558" y="5589761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A2320C3-8B72-4F4E-A86F-AD91457C4BF2}"/>
              </a:ext>
            </a:extLst>
          </p:cNvPr>
          <p:cNvCxnSpPr/>
          <p:nvPr/>
        </p:nvCxnSpPr>
        <p:spPr>
          <a:xfrm>
            <a:off x="6653847" y="5589761"/>
            <a:ext cx="3523826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139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765867-C077-DE41-8784-3D92ABA5E866}"/>
              </a:ext>
            </a:extLst>
          </p:cNvPr>
          <p:cNvSpPr txBox="1"/>
          <p:nvPr/>
        </p:nvSpPr>
        <p:spPr>
          <a:xfrm>
            <a:off x="5231904" y="3717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8EBE5-C114-3B4A-9F00-1A3E69A6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706388"/>
            <a:ext cx="5301208" cy="5301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86319B-2D08-7F4C-A908-E202F73A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6388"/>
            <a:ext cx="544522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909949-42A9-2D4C-8B15-3806A847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598376"/>
            <a:ext cx="5661248" cy="5661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9A43C0-42EA-B34C-AFD8-33103A71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6224"/>
            <a:ext cx="5569080" cy="55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493D37-0C7C-E141-9E3D-071092A4B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2" r="1115"/>
          <a:stretch/>
        </p:blipFill>
        <p:spPr>
          <a:xfrm>
            <a:off x="2667000" y="548680"/>
            <a:ext cx="6237312" cy="57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1848683" y="2976266"/>
            <a:ext cx="849463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全站视频实时排行榜可视化</a:t>
            </a:r>
          </a:p>
        </p:txBody>
      </p:sp>
      <p:sp>
        <p:nvSpPr>
          <p:cNvPr id="8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05</a:t>
            </a:r>
            <a:endParaRPr lang="en-US" sz="44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1221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849234" y="649263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800" dirty="0"/>
              <a:t>全站视频实时排行榜可视化</a:t>
            </a:r>
          </a:p>
          <a:p>
            <a:endParaRPr lang="zh-CN" altLang="en-US" sz="2800" dirty="0"/>
          </a:p>
        </p:txBody>
      </p:sp>
      <p:sp>
        <p:nvSpPr>
          <p:cNvPr id="2" name="Text Box 1"/>
          <p:cNvSpPr txBox="1"/>
          <p:nvPr/>
        </p:nvSpPr>
        <p:spPr>
          <a:xfrm>
            <a:off x="1103630" y="1383665"/>
            <a:ext cx="9984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从全站热播定时爬取热播视频列表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爬取时长间隔为五分钟，从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20220303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到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20220304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对于热播视频列表，重点关注其中“视频所处分区占比”和“热播推荐标签”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通过折线图展示以上两组数据在时间上的变化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以饼图的形式展示指定时间点的比例情况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3345815"/>
            <a:ext cx="5300345" cy="2912745"/>
          </a:xfrm>
          <a:prstGeom prst="rect">
            <a:avLst/>
          </a:prstGeom>
        </p:spPr>
      </p:pic>
      <p:pic>
        <p:nvPicPr>
          <p:cNvPr id="8" name="Picture 7" descr="81BF3918DFE11BEB079719EFAE66EF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65" y="3345815"/>
            <a:ext cx="5299710" cy="2912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3579934" y="2899102"/>
            <a:ext cx="503214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热点：俄乌冲突</a:t>
            </a:r>
          </a:p>
        </p:txBody>
      </p:sp>
      <p:sp>
        <p:nvSpPr>
          <p:cNvPr id="10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06</a:t>
            </a:r>
            <a:endParaRPr lang="en-US" sz="4400" dirty="0"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43831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C4EFB-2623-461C-8937-F118389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67378" y="34529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热点：俄乌冲突</a:t>
            </a: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EC54938-0711-46F5-AA9B-FB892148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9099"/>
            <a:ext cx="5052498" cy="26367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8CA93BB-8B23-4634-BD31-07E23C2BA308}"/>
              </a:ext>
            </a:extLst>
          </p:cNvPr>
          <p:cNvSpPr txBox="1"/>
          <p:nvPr/>
        </p:nvSpPr>
        <p:spPr>
          <a:xfrm>
            <a:off x="1199456" y="1934497"/>
            <a:ext cx="5109750" cy="38707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r>
              <a:rPr lang="zh-CN" altLang="en-US" sz="1600" dirty="0">
                <a:sym typeface="+mn-lt"/>
              </a:rPr>
              <a:t>数据获取：利用</a:t>
            </a:r>
            <a:r>
              <a:rPr lang="en-US" altLang="zh-CN" sz="1600" dirty="0">
                <a:sym typeface="+mn-lt"/>
              </a:rPr>
              <a:t>b</a:t>
            </a:r>
            <a:r>
              <a:rPr lang="zh-CN" altLang="en-US" sz="1600" dirty="0">
                <a:sym typeface="+mn-lt"/>
              </a:rPr>
              <a:t>站关键词搜索网页，搜索俄乌，再对</a:t>
            </a:r>
            <a:r>
              <a:rPr lang="en-US" altLang="zh-CN" sz="1600" dirty="0">
                <a:sym typeface="+mn-lt"/>
              </a:rPr>
              <a:t>html</a:t>
            </a:r>
            <a:r>
              <a:rPr lang="zh-CN" altLang="en-US" sz="1600" dirty="0">
                <a:sym typeface="+mn-lt"/>
              </a:rPr>
              <a:t>数据进行解析获得。搜索</a:t>
            </a:r>
            <a:r>
              <a:rPr lang="en-US" altLang="zh-CN" sz="1600" dirty="0" err="1">
                <a:sym typeface="+mn-lt"/>
              </a:rPr>
              <a:t>url</a:t>
            </a:r>
            <a:r>
              <a:rPr lang="zh-CN" altLang="en-US" sz="1600" dirty="0">
                <a:sym typeface="+mn-lt"/>
              </a:rPr>
              <a:t>（</a:t>
            </a:r>
            <a:r>
              <a:rPr lang="en-US" altLang="zh-CN" sz="1600" dirty="0">
                <a:sym typeface="+mn-lt"/>
                <a:hlinkClick r:id="rId5"/>
              </a:rPr>
              <a:t>https://search.bilibili.com/all?keyword=</a:t>
            </a:r>
            <a:r>
              <a:rPr lang="zh-CN" altLang="en-US" sz="1600" dirty="0">
                <a:sym typeface="+mn-lt"/>
              </a:rPr>
              <a:t>俄乌</a:t>
            </a:r>
            <a:r>
              <a:rPr lang="en-US" altLang="zh-CN" sz="1600" dirty="0">
                <a:sym typeface="+mn-lt"/>
              </a:rPr>
              <a:t>&amp;</a:t>
            </a:r>
            <a:r>
              <a:rPr lang="en-US" altLang="zh-CN" sz="1600" dirty="0" err="1">
                <a:sym typeface="+mn-lt"/>
              </a:rPr>
              <a:t>from_source</a:t>
            </a:r>
            <a:r>
              <a:rPr lang="en-US" altLang="zh-CN" sz="1600" dirty="0">
                <a:sym typeface="+mn-lt"/>
              </a:rPr>
              <a:t>=nav_suggest_new0&amp;page=1</a:t>
            </a:r>
            <a:r>
              <a:rPr lang="zh-CN" altLang="en-US" sz="1600" dirty="0">
                <a:sym typeface="+mn-lt"/>
              </a:rPr>
              <a:t>）其中，</a:t>
            </a:r>
            <a:r>
              <a:rPr lang="en-US" altLang="zh-CN" sz="1600" dirty="0">
                <a:sym typeface="+mn-lt"/>
              </a:rPr>
              <a:t>keyword</a:t>
            </a:r>
            <a:r>
              <a:rPr lang="zh-CN" altLang="en-US" sz="1600" dirty="0">
                <a:sym typeface="+mn-lt"/>
              </a:rPr>
              <a:t>为搜索关键字，</a:t>
            </a:r>
            <a:r>
              <a:rPr lang="en-US" altLang="zh-CN" sz="1600" dirty="0">
                <a:sym typeface="+mn-lt"/>
              </a:rPr>
              <a:t>page</a:t>
            </a:r>
            <a:r>
              <a:rPr lang="zh-CN" altLang="en-US" sz="1600" dirty="0">
                <a:sym typeface="+mn-lt"/>
              </a:rPr>
              <a:t>为页数，</a:t>
            </a:r>
            <a:r>
              <a:rPr lang="en-US" altLang="zh-CN" sz="1600" dirty="0">
                <a:sym typeface="+mn-lt"/>
              </a:rPr>
              <a:t>b</a:t>
            </a:r>
            <a:r>
              <a:rPr lang="zh-CN" altLang="en-US" sz="1600" dirty="0">
                <a:sym typeface="+mn-lt"/>
              </a:rPr>
              <a:t>站上限一共可搜索获得</a:t>
            </a:r>
            <a:r>
              <a:rPr lang="en-US" altLang="zh-CN" sz="1600" dirty="0">
                <a:sym typeface="+mn-lt"/>
              </a:rPr>
              <a:t>50</a:t>
            </a:r>
            <a:r>
              <a:rPr lang="zh-CN" altLang="en-US" sz="1600" dirty="0">
                <a:sym typeface="+mn-lt"/>
              </a:rPr>
              <a:t>页视频数据。</a:t>
            </a:r>
            <a:endParaRPr lang="en-US" altLang="zh-CN" sz="1600" dirty="0">
              <a:sym typeface="+mn-lt"/>
            </a:endParaRPr>
          </a:p>
          <a:p>
            <a:r>
              <a:rPr lang="zh-CN" altLang="en-US" sz="1600" dirty="0">
                <a:sym typeface="+mn-lt"/>
              </a:rPr>
              <a:t>可视化：</a:t>
            </a:r>
            <a:endParaRPr lang="en-US" altLang="zh-CN" sz="1600" dirty="0">
              <a:sym typeface="+mn-lt"/>
            </a:endParaRPr>
          </a:p>
          <a:p>
            <a:r>
              <a:rPr lang="en-US" altLang="zh-CN" sz="1600" dirty="0">
                <a:sym typeface="+mn-lt"/>
              </a:rPr>
              <a:t>1</a:t>
            </a:r>
            <a:r>
              <a:rPr lang="zh-CN" altLang="en-US" sz="1600" dirty="0">
                <a:sym typeface="+mn-lt"/>
              </a:rPr>
              <a:t>、统计近两个月俄乌视频每天的总播放量和视频发布数量，以获得热度趋势。</a:t>
            </a:r>
            <a:endParaRPr lang="en-US" altLang="zh-CN" sz="1600" dirty="0">
              <a:sym typeface="+mn-lt"/>
            </a:endParaRPr>
          </a:p>
          <a:p>
            <a:r>
              <a:rPr lang="en-US" altLang="zh-CN" sz="1600" dirty="0">
                <a:sym typeface="+mn-lt"/>
              </a:rPr>
              <a:t>2</a:t>
            </a:r>
            <a:r>
              <a:rPr lang="zh-CN" altLang="en-US" sz="1600" dirty="0">
                <a:sym typeface="+mn-lt"/>
              </a:rPr>
              <a:t>、统计近两个月俄乌视频发布数量在每个分区的占比</a:t>
            </a:r>
            <a:endParaRPr lang="en-US" altLang="zh-CN" sz="1600" dirty="0">
              <a:sym typeface="+mn-lt"/>
            </a:endParaRPr>
          </a:p>
          <a:p>
            <a:r>
              <a:rPr lang="en-US" altLang="zh-CN" sz="1600" dirty="0">
                <a:sym typeface="+mn-lt"/>
              </a:rPr>
              <a:t>3</a:t>
            </a:r>
            <a:r>
              <a:rPr lang="zh-CN" altLang="en-US" sz="1600" dirty="0">
                <a:sym typeface="+mn-lt"/>
              </a:rPr>
              <a:t>、统计近两个月俄乌视频在中每个分区中的总播放量</a:t>
            </a:r>
            <a:endParaRPr lang="en-US" altLang="zh-CN" sz="1600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C4EFB-2623-461C-8937-F118389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67378" y="345292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热点：俄乌冲突</a:t>
            </a:r>
          </a:p>
          <a:p>
            <a:pPr algn="ctr"/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758394A-0F58-417D-A291-654C03CD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58" y="897593"/>
            <a:ext cx="9297083" cy="57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C4EFB-2623-461C-8937-F118389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67378" y="345292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热点：俄乌冲突</a:t>
            </a:r>
          </a:p>
          <a:p>
            <a:pPr algn="ctr"/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382A18F-5344-484B-B590-796212809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68" y="883900"/>
            <a:ext cx="9631560" cy="57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EC4EFB-2623-461C-8937-F1183896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67378" y="345292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热点：俄乌冲突</a:t>
            </a:r>
          </a:p>
          <a:p>
            <a:pPr algn="ctr"/>
            <a:endParaRPr lang="zh-CN" altLang="en-US" sz="3200" dirty="0"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1" name="Group 44"/>
          <p:cNvGrpSpPr/>
          <p:nvPr/>
        </p:nvGrpSpPr>
        <p:grpSpPr>
          <a:xfrm>
            <a:off x="10007609" y="2561391"/>
            <a:ext cx="614363" cy="614363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  <p:sp>
          <p:nvSpPr>
            <p:cNvPr id="63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28EFA76-9733-4283-A735-B9CCA510B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70" y="898886"/>
            <a:ext cx="9257842" cy="56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4619821" y="2944941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项目简介</a:t>
            </a:r>
          </a:p>
        </p:txBody>
      </p:sp>
      <p:sp>
        <p:nvSpPr>
          <p:cNvPr id="7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01</a:t>
            </a:r>
            <a:endParaRPr lang="en-US" sz="4400" dirty="0"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04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E54E366-8ADC-4174-A913-85E2534D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grpSp>
        <p:nvGrpSpPr>
          <p:cNvPr id="59" name="Group 44"/>
          <p:cNvGrpSpPr/>
          <p:nvPr/>
        </p:nvGrpSpPr>
        <p:grpSpPr>
          <a:xfrm>
            <a:off x="4257384" y="4880320"/>
            <a:ext cx="533403" cy="533403"/>
            <a:chOff x="9085263" y="2676525"/>
            <a:chExt cx="579437" cy="579438"/>
          </a:xfrm>
          <a:solidFill>
            <a:schemeClr val="bg1"/>
          </a:solidFill>
        </p:grpSpPr>
        <p:sp>
          <p:nvSpPr>
            <p:cNvPr id="60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1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2" name="Freeform 100"/>
            <p:cNvSpPr/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3" name="Freeform 124"/>
          <p:cNvSpPr>
            <a:spLocks noEditPoints="1"/>
          </p:cNvSpPr>
          <p:nvPr/>
        </p:nvSpPr>
        <p:spPr bwMode="auto">
          <a:xfrm>
            <a:off x="6914625" y="2016195"/>
            <a:ext cx="533403" cy="47056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5" name="Group 50"/>
          <p:cNvGrpSpPr/>
          <p:nvPr/>
        </p:nvGrpSpPr>
        <p:grpSpPr>
          <a:xfrm>
            <a:off x="6950781" y="4002537"/>
            <a:ext cx="534868" cy="358040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66" name="Freeform 256"/>
            <p:cNvSpPr/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258"/>
            <p:cNvSpPr/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259"/>
            <p:cNvSpPr/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70" name="Rectangle 28"/>
          <p:cNvSpPr/>
          <p:nvPr/>
        </p:nvSpPr>
        <p:spPr>
          <a:xfrm>
            <a:off x="7636605" y="1888324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4" name="Rectangle 87"/>
          <p:cNvSpPr/>
          <p:nvPr/>
        </p:nvSpPr>
        <p:spPr>
          <a:xfrm>
            <a:off x="7636605" y="3787003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8" name="Rectangle 92"/>
          <p:cNvSpPr/>
          <p:nvPr/>
        </p:nvSpPr>
        <p:spPr>
          <a:xfrm>
            <a:off x="4033295" y="2852228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2" name="Rectangle 96"/>
          <p:cNvSpPr/>
          <p:nvPr/>
        </p:nvSpPr>
        <p:spPr>
          <a:xfrm>
            <a:off x="4033295" y="4783155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3" name="Inhaltsplatzhalter 4"/>
          <p:cNvSpPr txBox="1"/>
          <p:nvPr/>
        </p:nvSpPr>
        <p:spPr>
          <a:xfrm>
            <a:off x="1421641" y="4711041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sp>
        <p:nvSpPr>
          <p:cNvPr id="94" name="Inhaltsplatzhalter 4"/>
          <p:cNvSpPr txBox="1"/>
          <p:nvPr/>
        </p:nvSpPr>
        <p:spPr>
          <a:xfrm>
            <a:off x="7890680" y="1804068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sp>
        <p:nvSpPr>
          <p:cNvPr id="95" name="Inhaltsplatzhalter 4"/>
          <p:cNvSpPr txBox="1"/>
          <p:nvPr/>
        </p:nvSpPr>
        <p:spPr>
          <a:xfrm>
            <a:off x="7767851" y="3728404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593301" y="3452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回顾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72B058B-8832-4491-8C15-B05B769C1AA7}"/>
              </a:ext>
            </a:extLst>
          </p:cNvPr>
          <p:cNvSpPr txBox="1">
            <a:spLocks/>
          </p:cNvSpPr>
          <p:nvPr/>
        </p:nvSpPr>
        <p:spPr>
          <a:xfrm>
            <a:off x="838200" y="155273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在有限的时间内爬取到尽可能多的有效数据。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没有针对反爬虫机制进行代码改进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体验 入门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70" grpId="0" bldLvl="0" animBg="1"/>
      <p:bldP spid="74" grpId="0" bldLvl="0" animBg="1"/>
      <p:bldP spid="78" grpId="0" bldLvl="0" animBg="1"/>
      <p:bldP spid="82" grpId="0" bldLvl="0" animBg="1"/>
      <p:bldP spid="93" grpId="0"/>
      <p:bldP spid="94" grpId="0"/>
      <p:bldP spid="9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E54E366-8ADC-4174-A913-85E2534D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" y="260650"/>
            <a:ext cx="11746931" cy="6359918"/>
          </a:xfrm>
          <a:prstGeom prst="rect">
            <a:avLst/>
          </a:prstGeom>
        </p:spPr>
      </p:pic>
      <p:grpSp>
        <p:nvGrpSpPr>
          <p:cNvPr id="59" name="Group 44"/>
          <p:cNvGrpSpPr/>
          <p:nvPr/>
        </p:nvGrpSpPr>
        <p:grpSpPr>
          <a:xfrm>
            <a:off x="4257384" y="4880320"/>
            <a:ext cx="533403" cy="533403"/>
            <a:chOff x="9085263" y="2676525"/>
            <a:chExt cx="579437" cy="579438"/>
          </a:xfrm>
          <a:solidFill>
            <a:schemeClr val="bg1"/>
          </a:solidFill>
        </p:grpSpPr>
        <p:sp>
          <p:nvSpPr>
            <p:cNvPr id="60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1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2" name="Freeform 100"/>
            <p:cNvSpPr/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3" name="Freeform 124"/>
          <p:cNvSpPr>
            <a:spLocks noEditPoints="1"/>
          </p:cNvSpPr>
          <p:nvPr/>
        </p:nvSpPr>
        <p:spPr bwMode="auto">
          <a:xfrm>
            <a:off x="6914625" y="2016195"/>
            <a:ext cx="533403" cy="47056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5" name="Group 50"/>
          <p:cNvGrpSpPr/>
          <p:nvPr/>
        </p:nvGrpSpPr>
        <p:grpSpPr>
          <a:xfrm>
            <a:off x="6950781" y="4002537"/>
            <a:ext cx="534868" cy="358040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66" name="Freeform 256"/>
            <p:cNvSpPr/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7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8" name="Freeform 258"/>
            <p:cNvSpPr/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9" name="Freeform 259"/>
            <p:cNvSpPr/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5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70" name="Rectangle 28"/>
          <p:cNvSpPr/>
          <p:nvPr/>
        </p:nvSpPr>
        <p:spPr>
          <a:xfrm>
            <a:off x="7636605" y="1888324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4" name="Rectangle 87"/>
          <p:cNvSpPr/>
          <p:nvPr/>
        </p:nvSpPr>
        <p:spPr>
          <a:xfrm>
            <a:off x="7636605" y="3787003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8" name="Rectangle 92"/>
          <p:cNvSpPr/>
          <p:nvPr/>
        </p:nvSpPr>
        <p:spPr>
          <a:xfrm>
            <a:off x="4033295" y="2852228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2" name="Rectangle 96"/>
          <p:cNvSpPr/>
          <p:nvPr/>
        </p:nvSpPr>
        <p:spPr>
          <a:xfrm>
            <a:off x="4033295" y="4783155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3" name="Inhaltsplatzhalter 4"/>
          <p:cNvSpPr txBox="1"/>
          <p:nvPr/>
        </p:nvSpPr>
        <p:spPr>
          <a:xfrm>
            <a:off x="1421641" y="4711041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 algn="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sp>
        <p:nvSpPr>
          <p:cNvPr id="94" name="Inhaltsplatzhalter 4"/>
          <p:cNvSpPr txBox="1"/>
          <p:nvPr/>
        </p:nvSpPr>
        <p:spPr>
          <a:xfrm>
            <a:off x="7890680" y="1804068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sp>
        <p:nvSpPr>
          <p:cNvPr id="95" name="Inhaltsplatzhalter 4"/>
          <p:cNvSpPr txBox="1"/>
          <p:nvPr/>
        </p:nvSpPr>
        <p:spPr>
          <a:xfrm>
            <a:off x="7767851" y="3728404"/>
            <a:ext cx="2456597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华文黑体" pitchFamily="2" charset="-122"/>
                <a:sym typeface="字魂58号-创中黑" panose="00000500000000000000" pitchFamily="2" charset="-122"/>
              </a:rPr>
              <a:t>添加标题</a:t>
            </a:r>
            <a:endParaRPr lang="en-US" altLang="zh-CN" sz="14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华文黑体" pitchFamily="2" charset="-122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请在此处添加具体内容，文字尽量言简意赅，简单说明即可，不必过于繁琐，注意版面美观度。</a:t>
            </a:r>
            <a:endParaRPr lang="zh-CN" alt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  <a:p>
            <a:pPr marL="0" indent="0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 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rgbClr val="E3CAB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>
            <a:extLst>
              <a:ext uri="{FF2B5EF4-FFF2-40B4-BE49-F238E27FC236}">
                <a16:creationId xmlns:a16="http://schemas.microsoft.com/office/drawing/2014/main" id="{5CEF712D-BC1C-47E5-B8BC-61FD7848545A}"/>
              </a:ext>
            </a:extLst>
          </p:cNvPr>
          <p:cNvSpPr txBox="1">
            <a:spLocks/>
          </p:cNvSpPr>
          <p:nvPr/>
        </p:nvSpPr>
        <p:spPr>
          <a:xfrm>
            <a:off x="479376" y="289285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6000" dirty="0"/>
              <a:t>					</a:t>
            </a:r>
            <a:r>
              <a:rPr kumimoji="1" lang="en-US" altLang="zh-CN" sz="6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Q&amp;A</a:t>
            </a:r>
            <a:endParaRPr kumimoji="1" lang="zh-CN" altLang="en-US" sz="6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48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70" grpId="0" bldLvl="0" animBg="1"/>
      <p:bldP spid="74" grpId="0" bldLvl="0" animBg="1"/>
      <p:bldP spid="78" grpId="0" bldLvl="0" animBg="1"/>
      <p:bldP spid="82" grpId="0" bldLvl="0" animBg="1"/>
      <p:bldP spid="93" grpId="0"/>
      <p:bldP spid="94" grpId="0"/>
      <p:bldP spid="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7"/>
          <p:cNvSpPr txBox="1"/>
          <p:nvPr/>
        </p:nvSpPr>
        <p:spPr>
          <a:xfrm>
            <a:off x="1337676" y="416829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-BlackItalic" pitchFamily="50" charset="0"/>
                <a:cs typeface="+mn-cs"/>
              </a:rPr>
              <a:t>添加标题内容</a:t>
            </a:r>
          </a:p>
        </p:txBody>
      </p:sp>
      <p:sp>
        <p:nvSpPr>
          <p:cNvPr id="120" name="Shape 2022">
            <a:extLst>
              <a:ext uri="{FF2B5EF4-FFF2-40B4-BE49-F238E27FC236}">
                <a16:creationId xmlns:a16="http://schemas.microsoft.com/office/drawing/2014/main" id="{38E2AE0F-D9A4-4DDF-ACD9-01629FEC5D3B}"/>
              </a:ext>
            </a:extLst>
          </p:cNvPr>
          <p:cNvSpPr/>
          <p:nvPr/>
        </p:nvSpPr>
        <p:spPr>
          <a:xfrm>
            <a:off x="9770205" y="2810342"/>
            <a:ext cx="538025" cy="0"/>
          </a:xfrm>
          <a:prstGeom prst="line">
            <a:avLst/>
          </a:prstGeom>
          <a:noFill/>
          <a:ln w="12700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9177443" y="217058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-BlackItalic" pitchFamily="50" charset="0"/>
                <a:cs typeface="+mn-cs"/>
              </a:rPr>
              <a:t>添加标题内容</a:t>
            </a:r>
          </a:p>
        </p:txBody>
      </p:sp>
      <p:sp>
        <p:nvSpPr>
          <p:cNvPr id="123" name="Shape 2022">
            <a:extLst>
              <a:ext uri="{FF2B5EF4-FFF2-40B4-BE49-F238E27FC236}">
                <a16:creationId xmlns:a16="http://schemas.microsoft.com/office/drawing/2014/main" id="{38E2AE0F-D9A4-4DDF-ACD9-01629FEC5D3B}"/>
              </a:ext>
            </a:extLst>
          </p:cNvPr>
          <p:cNvSpPr/>
          <p:nvPr/>
        </p:nvSpPr>
        <p:spPr>
          <a:xfrm>
            <a:off x="1930437" y="4808060"/>
            <a:ext cx="538025" cy="0"/>
          </a:xfrm>
          <a:prstGeom prst="line">
            <a:avLst/>
          </a:prstGeom>
          <a:noFill/>
          <a:ln w="12700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42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/>
              <a:cs typeface="+mn-cs"/>
            </a:endParaRPr>
          </a:p>
        </p:txBody>
      </p:sp>
      <p:sp>
        <p:nvSpPr>
          <p:cNvPr id="15" name="矩形: 圆角 2">
            <a:extLst>
              <a:ext uri="{FF2B5EF4-FFF2-40B4-BE49-F238E27FC236}">
                <a16:creationId xmlns:a16="http://schemas.microsoft.com/office/drawing/2014/main" id="{E10AEAD4-965B-4E77-8680-333D56E02038}"/>
              </a:ext>
            </a:extLst>
          </p:cNvPr>
          <p:cNvSpPr/>
          <p:nvPr/>
        </p:nvSpPr>
        <p:spPr>
          <a:xfrm>
            <a:off x="623392" y="1575492"/>
            <a:ext cx="10801200" cy="4733828"/>
          </a:xfrm>
          <a:prstGeom prst="roundRect">
            <a:avLst>
              <a:gd name="adj" fmla="val 6219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AA0800-950B-4F0A-970B-59C4101290AE}"/>
              </a:ext>
            </a:extLst>
          </p:cNvPr>
          <p:cNvSpPr/>
          <p:nvPr/>
        </p:nvSpPr>
        <p:spPr>
          <a:xfrm>
            <a:off x="1061449" y="3060226"/>
            <a:ext cx="10069102" cy="1332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chemeClr val="tx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Open Sans Light" panose="020B0306030504020204" pitchFamily="34" charset="0"/>
              </a:rPr>
              <a:t>THANK YOU</a:t>
            </a: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3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786340" y="48232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</a:rPr>
              <a:t>添加标内容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386740" y="48232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</a:rPr>
              <a:t>添加标内容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858900" y="48232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</a:rPr>
              <a:t>添加标题内容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0D18FB-141E-4AB2-935C-2D2DB8465985}"/>
              </a:ext>
            </a:extLst>
          </p:cNvPr>
          <p:cNvSpPr txBox="1"/>
          <p:nvPr/>
        </p:nvSpPr>
        <p:spPr>
          <a:xfrm>
            <a:off x="3583577" y="942466"/>
            <a:ext cx="502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Python</a:t>
            </a:r>
            <a:r>
              <a:rPr lang="zh-CN" altLang="en-US" sz="2800" dirty="0"/>
              <a:t>爬虫</a:t>
            </a:r>
            <a:r>
              <a:rPr lang="en-US" altLang="zh-CN" sz="2800" dirty="0"/>
              <a:t>+</a:t>
            </a:r>
            <a:r>
              <a:rPr lang="zh-CN" altLang="en-US" sz="2800" dirty="0"/>
              <a:t>数据可视化分析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A71BF94-C49D-4672-995F-D4B7D0E23DB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爬虫：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r>
              <a:rPr kumimoji="1" lang="zh-CN" altLang="en-US" dirty="0"/>
              <a:t>数据可视化分析：</a:t>
            </a:r>
            <a:r>
              <a:rPr kumimoji="1" lang="en" altLang="zh-CN" dirty="0"/>
              <a:t>matplotlib</a:t>
            </a:r>
            <a:r>
              <a:rPr kumimoji="1" lang="zh-CN" altLang="en" dirty="0"/>
              <a:t>库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pyecharts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r>
              <a:rPr kumimoji="1" lang="zh-CN" altLang="en-US" dirty="0"/>
              <a:t>数据和源码已开源：</a:t>
            </a:r>
            <a:r>
              <a:rPr kumimoji="1" lang="en-US" altLang="zh-CN" dirty="0">
                <a:hlinkClick r:id="rId3"/>
              </a:rPr>
              <a:t>GitHub</a:t>
            </a:r>
            <a:r>
              <a:rPr kumimoji="1" lang="zh-CN" altLang="en-US" dirty="0">
                <a:hlinkClick r:id="rId3"/>
              </a:rPr>
              <a:t>仓库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8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6DB26C-CEFC-9A46-AA59-AC8B8A83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587195"/>
            <a:ext cx="2867782" cy="5683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63D71D-998E-7E49-BC28-6D5FFA45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519138"/>
            <a:ext cx="5052116" cy="58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4619821" y="2944941"/>
            <a:ext cx="295465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项目分工</a:t>
            </a:r>
          </a:p>
        </p:txBody>
      </p:sp>
      <p:sp>
        <p:nvSpPr>
          <p:cNvPr id="7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02</a:t>
            </a:r>
            <a:endParaRPr lang="en-US" sz="4400" dirty="0"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638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786340" y="482322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</a:rPr>
              <a:t>添加标内容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858900" y="48232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2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effectLst/>
              </a:rPr>
              <a:t>添加标题内容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0D18FB-141E-4AB2-935C-2D2DB8465985}"/>
              </a:ext>
            </a:extLst>
          </p:cNvPr>
          <p:cNvSpPr txBox="1"/>
          <p:nvPr/>
        </p:nvSpPr>
        <p:spPr>
          <a:xfrm>
            <a:off x="3834054" y="764746"/>
            <a:ext cx="452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项目分工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16A44D7-C07A-4AEE-A05C-6C4CCFC0A16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2"/>
                </a:solidFill>
                <a:latin typeface="Open Sans Light"/>
                <a:cs typeface="Open Sans Light"/>
              </a:rPr>
              <a:t>张轶博：分区热播数据爬取，统计与分析；每周必看异常数据分析</a:t>
            </a:r>
            <a:endParaRPr lang="en-US" altLang="zh-CN" sz="2000" dirty="0">
              <a:solidFill>
                <a:schemeClr val="tx2"/>
              </a:solidFill>
              <a:latin typeface="Open Sans Light"/>
              <a:cs typeface="Open Sans Light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Open Sans Light"/>
                <a:cs typeface="Open Sans Light"/>
              </a:rPr>
              <a:t>李唯聪：热榜视频数据的定时爬虫脚本编写，热榜视频所属分区在各时间点的分布统计，视频热榜标签分类在各时间点的分布统计。分区占比和分类占比的折线图和饼图绘制</a:t>
            </a:r>
            <a:endParaRPr lang="en-US" altLang="zh-CN" sz="2000" dirty="0">
              <a:solidFill>
                <a:schemeClr val="tx2"/>
              </a:solidFill>
              <a:latin typeface="Open Sans Light"/>
              <a:cs typeface="Open Sans Light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Open Sans Light"/>
                <a:cs typeface="Open Sans Light"/>
              </a:rPr>
              <a:t>李林峰：每周必看数据的爬取，俄乌热点分析的数据爬取和相关可视化</a:t>
            </a:r>
            <a:endParaRPr lang="en-US" altLang="zh-CN" sz="2000" dirty="0">
              <a:solidFill>
                <a:schemeClr val="tx2"/>
              </a:solidFill>
              <a:latin typeface="Open Sans Light"/>
              <a:cs typeface="Open Sans Light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Open Sans Light"/>
                <a:cs typeface="Open Sans Light"/>
              </a:rPr>
              <a:t>张越：负责每周必看数据的分析和柱状图绘制</a:t>
            </a:r>
          </a:p>
        </p:txBody>
      </p:sp>
    </p:spTree>
    <p:extLst>
      <p:ext uri="{BB962C8B-B14F-4D97-AF65-F5344CB8AC3E}">
        <p14:creationId xmlns:p14="http://schemas.microsoft.com/office/powerpoint/2010/main" val="42676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24">
            <a:extLst>
              <a:ext uri="{FF2B5EF4-FFF2-40B4-BE49-F238E27FC236}">
                <a16:creationId xmlns:a16="http://schemas.microsoft.com/office/drawing/2014/main" id="{CD455566-3954-4AC5-9889-41073E773D9D}"/>
              </a:ext>
            </a:extLst>
          </p:cNvPr>
          <p:cNvSpPr txBox="1">
            <a:spLocks/>
          </p:cNvSpPr>
          <p:nvPr/>
        </p:nvSpPr>
        <p:spPr>
          <a:xfrm>
            <a:off x="3233682" y="2899102"/>
            <a:ext cx="572464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dirty="0">
                <a:solidFill>
                  <a:schemeClr val="tx2"/>
                </a:solidFill>
                <a:effectLst/>
              </a:rPr>
              <a:t>每周必看榜单统计</a:t>
            </a:r>
          </a:p>
        </p:txBody>
      </p:sp>
      <p:sp>
        <p:nvSpPr>
          <p:cNvPr id="8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 txBox="1">
            <a:spLocks/>
          </p:cNvSpPr>
          <p:nvPr/>
        </p:nvSpPr>
        <p:spPr>
          <a:xfrm>
            <a:off x="5637645" y="1740458"/>
            <a:ext cx="919007" cy="973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>
                <a:latin typeface="+mj-lt"/>
              </a:rPr>
              <a:t>03</a:t>
            </a:r>
            <a:endParaRPr lang="en-US" sz="44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51676" y="5085184"/>
            <a:ext cx="890944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2216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CCC5C3-AB2F-49C2-A5DE-68AE6ACBFB54}"/>
              </a:ext>
            </a:extLst>
          </p:cNvPr>
          <p:cNvSpPr txBox="1"/>
          <p:nvPr/>
        </p:nvSpPr>
        <p:spPr>
          <a:xfrm>
            <a:off x="1127448" y="1772816"/>
            <a:ext cx="5109750" cy="23042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r>
              <a:rPr lang="zh-CN" altLang="en-US" sz="1600" dirty="0">
                <a:sym typeface="+mn-lt"/>
              </a:rPr>
              <a:t>爬虫：观察</a:t>
            </a:r>
            <a:r>
              <a:rPr lang="en-US" altLang="zh-CN" sz="1600" dirty="0">
                <a:sym typeface="+mn-lt"/>
              </a:rPr>
              <a:t>b</a:t>
            </a:r>
            <a:r>
              <a:rPr lang="zh-CN" altLang="en-US" sz="1600" dirty="0">
                <a:sym typeface="+mn-lt"/>
              </a:rPr>
              <a:t>站每周必看榜单，</a:t>
            </a:r>
            <a:endParaRPr lang="en-US" altLang="zh-CN" sz="1600" dirty="0">
              <a:sym typeface="+mn-lt"/>
            </a:endParaRPr>
          </a:p>
          <a:p>
            <a:r>
              <a:rPr lang="zh-CN" altLang="en-US" sz="1600" dirty="0">
                <a:sym typeface="+mn-lt"/>
              </a:rPr>
              <a:t>可通过此</a:t>
            </a:r>
            <a:r>
              <a:rPr lang="en-US" altLang="zh-CN" sz="1600" dirty="0" err="1">
                <a:sym typeface="+mn-lt"/>
              </a:rPr>
              <a:t>url</a:t>
            </a:r>
            <a:r>
              <a:rPr lang="zh-CN" altLang="en-US" sz="1600" dirty="0">
                <a:sym typeface="+mn-lt"/>
              </a:rPr>
              <a:t>（</a:t>
            </a:r>
            <a:r>
              <a:rPr lang="en-US" altLang="zh-CN" sz="1600" dirty="0">
                <a:sym typeface="+mn-lt"/>
                <a:hlinkClick r:id="rId3"/>
              </a:rPr>
              <a:t>https://api.bilibili.com/x/web-interface/popular/series/one?number=153</a:t>
            </a:r>
            <a:r>
              <a:rPr lang="zh-CN" altLang="en-US" sz="1600" dirty="0">
                <a:sym typeface="+mn-lt"/>
              </a:rPr>
              <a:t>）获取榜单数据，其中</a:t>
            </a:r>
            <a:r>
              <a:rPr lang="en-US" altLang="zh-CN" sz="1600" dirty="0">
                <a:sym typeface="+mn-lt"/>
              </a:rPr>
              <a:t>number</a:t>
            </a:r>
            <a:r>
              <a:rPr lang="zh-CN" altLang="en-US" sz="1600" dirty="0">
                <a:sym typeface="+mn-lt"/>
              </a:rPr>
              <a:t>值为榜单期数，通过改变</a:t>
            </a:r>
            <a:r>
              <a:rPr lang="en-US" altLang="zh-CN" sz="1600" dirty="0">
                <a:sym typeface="+mn-lt"/>
              </a:rPr>
              <a:t>number</a:t>
            </a:r>
            <a:r>
              <a:rPr lang="zh-CN" altLang="en-US" sz="1600" dirty="0">
                <a:sym typeface="+mn-lt"/>
              </a:rPr>
              <a:t>值可访问不同期的榜单数据，我们由此抓取了近</a:t>
            </a:r>
            <a:r>
              <a:rPr lang="en-US" altLang="zh-CN" sz="1600" dirty="0">
                <a:sym typeface="+mn-lt"/>
              </a:rPr>
              <a:t>30</a:t>
            </a:r>
            <a:r>
              <a:rPr lang="zh-CN" altLang="en-US" sz="1600" dirty="0">
                <a:sym typeface="+mn-lt"/>
              </a:rPr>
              <a:t>期的榜单每个视频的播放量、弹幕量、收藏量、点赞量、硬币量、收藏量。</a:t>
            </a:r>
            <a:endParaRPr lang="en-US" altLang="zh-CN" sz="1600" dirty="0"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F86EB7-522D-40E3-986A-D823226A7BAC}"/>
              </a:ext>
            </a:extLst>
          </p:cNvPr>
          <p:cNvSpPr txBox="1"/>
          <p:nvPr/>
        </p:nvSpPr>
        <p:spPr>
          <a:xfrm>
            <a:off x="3431704" y="692696"/>
            <a:ext cx="6191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每周必看榜单统计</a:t>
            </a:r>
          </a:p>
          <a:p>
            <a:pPr algn="ctr"/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B667B-84F4-47E3-B7E8-166A522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1988840"/>
            <a:ext cx="3314987" cy="3017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D19837-976C-4FD9-A8F0-260E2C093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115346"/>
            <a:ext cx="3795089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0212"/>
      </p:ext>
    </p:extLst>
  </p:cSld>
  <p:clrMapOvr>
    <a:masterClrMapping/>
  </p:clrMapOvr>
</p:sld>
</file>

<file path=ppt/theme/theme1.xml><?xml version="1.0" encoding="utf-8"?>
<a:theme xmlns:a="http://schemas.openxmlformats.org/drawingml/2006/main" name="14_Office 主题">
  <a:themeElements>
    <a:clrScheme name="自定义 1578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595959"/>
      </a:accent1>
      <a:accent2>
        <a:srgbClr val="3E919C"/>
      </a:accent2>
      <a:accent3>
        <a:srgbClr val="D2B89E"/>
      </a:accent3>
      <a:accent4>
        <a:srgbClr val="88C1D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4">
      <a:majorFont>
        <a:latin typeface="Open Sans"/>
        <a:ea typeface="思源黑体 CN Bold"/>
        <a:cs typeface=""/>
      </a:majorFont>
      <a:minorFont>
        <a:latin typeface="Open Sans Light"/>
        <a:ea typeface="思源黑体 CN Normal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973</Words>
  <Application>Microsoft Macintosh PowerPoint</Application>
  <PresentationFormat>宽屏</PresentationFormat>
  <Paragraphs>124</Paragraphs>
  <Slides>32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DengXian</vt:lpstr>
      <vt:lpstr>DengXian Light</vt:lpstr>
      <vt:lpstr>苹方 常规</vt:lpstr>
      <vt:lpstr>思源黑体 CN Bold</vt:lpstr>
      <vt:lpstr>思源黑体 CN Normal</vt:lpstr>
      <vt:lpstr>字魂58号-创中黑</vt:lpstr>
      <vt:lpstr>DIN-BlackItalic</vt:lpstr>
      <vt:lpstr>Arial</vt:lpstr>
      <vt:lpstr>Calibri</vt:lpstr>
      <vt:lpstr>Open Sans</vt:lpstr>
      <vt:lpstr>Open Sans Light</vt:lpstr>
      <vt:lpstr>Wingdings</vt:lpstr>
      <vt:lpstr>14_Office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十二月运营月报</dc:title>
  <dc:creator>Administrator</dc:creator>
  <cp:lastModifiedBy>张轶博</cp:lastModifiedBy>
  <cp:revision>1929</cp:revision>
  <dcterms:created xsi:type="dcterms:W3CDTF">2016-08-03T02:49:00Z</dcterms:created>
  <dcterms:modified xsi:type="dcterms:W3CDTF">2022-03-04T03:31:31Z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2052-10.8.2.6613</vt:lpwstr>
  </property>
  <property fmtid="{D5CDD505-2E9C-101B-9397-08002B2CF9AE}" pid="3" name="KSOTemplateUUID">
    <vt:lpwstr>v1.0_mb_//rdMbmIk+kpMTSX3Koxbw==</vt:lpwstr>
  </property>
</Properties>
</file>